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29"/>
  </p:notesMasterIdLst>
  <p:sldIdLst>
    <p:sldId id="256" r:id="rId3"/>
    <p:sldId id="258" r:id="rId4"/>
    <p:sldId id="265" r:id="rId5"/>
    <p:sldId id="266" r:id="rId6"/>
    <p:sldId id="268" r:id="rId7"/>
    <p:sldId id="267" r:id="rId8"/>
    <p:sldId id="269" r:id="rId9"/>
    <p:sldId id="270" r:id="rId10"/>
    <p:sldId id="271" r:id="rId11"/>
    <p:sldId id="318" r:id="rId12"/>
    <p:sldId id="304" r:id="rId13"/>
    <p:sldId id="319" r:id="rId14"/>
    <p:sldId id="306" r:id="rId15"/>
    <p:sldId id="309" r:id="rId16"/>
    <p:sldId id="312" r:id="rId17"/>
    <p:sldId id="308" r:id="rId18"/>
    <p:sldId id="321" r:id="rId19"/>
    <p:sldId id="322" r:id="rId20"/>
    <p:sldId id="323" r:id="rId21"/>
    <p:sldId id="324" r:id="rId22"/>
    <p:sldId id="327" r:id="rId23"/>
    <p:sldId id="325" r:id="rId24"/>
    <p:sldId id="326" r:id="rId25"/>
    <p:sldId id="320" r:id="rId26"/>
    <p:sldId id="328" r:id="rId27"/>
    <p:sldId id="257"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onsolas" panose="020B0609020204030204" pitchFamily="49" charset="0"/>
      <p:regular r:id="rId37"/>
      <p:bold r:id="rId38"/>
      <p:italic r:id="rId39"/>
      <p:boldItalic r:id="rId40"/>
    </p:embeddedFont>
    <p:embeddedFont>
      <p:font typeface="Exo 2" pitchFamily="2" charset="77"/>
      <p:regular r:id="rId41"/>
      <p:bold r:id="rId42"/>
      <p:italic r:id="rId43"/>
      <p:boldItalic r:id="rId44"/>
    </p:embeddedFont>
    <p:embeddedFont>
      <p:font typeface="Orbitron"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9923"/>
  </p:normalViewPr>
  <p:slideViewPr>
    <p:cSldViewPr snapToGrid="0" snapToObjects="1">
      <p:cViewPr varScale="1">
        <p:scale>
          <a:sx n="162" d="100"/>
          <a:sy n="162" d="100"/>
        </p:scale>
        <p:origin x="440" y="192"/>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2eef11c9a19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2eef11c9a19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BlockScope</a:t>
            </a:r>
            <a:r>
              <a:rPr lang="en-US" dirty="0"/>
              <a:t> also occurred 18 failed cases. </a:t>
            </a:r>
          </a:p>
          <a:p>
            <a:endParaRPr lang="en-US" dirty="0"/>
          </a:p>
          <a:p>
            <a:r>
              <a:rPr lang="en-US" dirty="0"/>
              <a:t>The first type FP-1 that caused 7 false positives.</a:t>
            </a:r>
          </a:p>
          <a:p>
            <a:r>
              <a:rPr lang="en-US" dirty="0"/>
              <a:t>The forked project sometimes keeps its outdated code and does not clone the vulnerable commit. As a result, it has no need to fetch the patch commit either. </a:t>
            </a:r>
          </a:p>
          <a:p>
            <a:r>
              <a:rPr lang="en-US" dirty="0"/>
              <a:t>Since </a:t>
            </a:r>
            <a:r>
              <a:rPr lang="en-US" dirty="0" err="1"/>
              <a:t>BlockScope</a:t>
            </a:r>
            <a:r>
              <a:rPr lang="en-US" dirty="0"/>
              <a:t> detects the vulnerable clone based on the similarity measurement with one specific patch, it is possible that it gives false alarming if the vulnerable code could be avoided in other ways.</a:t>
            </a:r>
          </a:p>
          <a:p>
            <a:endParaRPr lang="en-US" dirty="0"/>
          </a:p>
          <a:p>
            <a:r>
              <a:rPr lang="en-US" dirty="0"/>
              <a:t>FP-2 type indicates an outdated patch means that the forked projects had fetched a patch commit but neglected its further update.</a:t>
            </a:r>
          </a:p>
          <a:p>
            <a:r>
              <a:rPr lang="en-US" dirty="0"/>
              <a:t>For example, the vulnerability is fixed by commit A in the forked project, but we use the latest commit B to test.</a:t>
            </a:r>
          </a:p>
          <a:p>
            <a:endParaRPr lang="en-US" dirty="0"/>
          </a:p>
          <a:p>
            <a:r>
              <a:rPr lang="en-US" dirty="0"/>
              <a:t>The last type caused 9 false negatives. when the target code where the patch applies to is outdated. In this case, the forked project indeed fetch the vulnerable commit, but the source projects use two commits to fix the vulnerability, the forked project did not apply any of them. We use the latest commit c to test and encounter the failure.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898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an ethical research and one contribution of this paper, we have spent significant efforts reporting all the 110 discovered vulnerabilities, including 9 FNs.</a:t>
            </a:r>
          </a:p>
          <a:p>
            <a:endParaRPr lang="en-US" dirty="0"/>
          </a:p>
          <a:p>
            <a:r>
              <a:rPr lang="en-US" dirty="0"/>
              <a:t>We received 74 positive responses, 2 CVEs for dogecoin and </a:t>
            </a:r>
            <a:r>
              <a:rPr lang="en-US" dirty="0" err="1"/>
              <a:t>ravencoin</a:t>
            </a:r>
            <a:r>
              <a:rPr lang="en-US" dirty="0"/>
              <a:t>, and one bug bounty from </a:t>
            </a:r>
            <a:r>
              <a:rPr lang="en-US" dirty="0" err="1"/>
              <a:t>binance</a:t>
            </a:r>
            <a:r>
              <a:rPr lang="en-US" dirty="0"/>
              <a:t>.</a:t>
            </a:r>
          </a:p>
          <a:p>
            <a:endParaRPr lang="en-US" dirty="0"/>
          </a:p>
          <a:p>
            <a:r>
              <a:rPr lang="en-US" dirty="0"/>
              <a:t>6 projects, including dogecoin, </a:t>
            </a:r>
            <a:r>
              <a:rPr lang="en-US" dirty="0" err="1"/>
              <a:t>ravencoin</a:t>
            </a:r>
            <a:r>
              <a:rPr lang="en-US" dirty="0"/>
              <a:t>, and dash, are the most active ones.</a:t>
            </a:r>
          </a:p>
          <a:p>
            <a:endParaRPr lang="en-US" dirty="0"/>
          </a:p>
          <a:p>
            <a:r>
              <a:rPr lang="en-US" dirty="0"/>
              <a:t>3 projects, Bitcoin Cash, </a:t>
            </a:r>
            <a:r>
              <a:rPr lang="en-US" dirty="0" err="1"/>
              <a:t>DigiByte</a:t>
            </a:r>
            <a:r>
              <a:rPr lang="en-US" dirty="0"/>
              <a:t>, and Optimism, did not respond to any of our reports.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75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ef11c9a1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eef11c9a1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ef11c9a19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ef11c9a1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HK" dirty="0"/>
              <a:t>https://</a:t>
            </a:r>
            <a:r>
              <a:rPr lang="en-HK" dirty="0" err="1"/>
              <a:t>spectrum.ieee.org</a:t>
            </a:r>
            <a:r>
              <a:rPr lang="en-HK" dirty="0"/>
              <a:t>/top-programming-languages-2024</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t>https://l2beat.com/scaling/summary</a:t>
            </a:r>
          </a:p>
        </p:txBody>
      </p:sp>
    </p:spTree>
    <p:extLst>
      <p:ext uri="{BB962C8B-B14F-4D97-AF65-F5344CB8AC3E}">
        <p14:creationId xmlns:p14="http://schemas.microsoft.com/office/powerpoint/2010/main" val="619307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answer these questions, we propose </a:t>
            </a:r>
            <a:r>
              <a:rPr lang="en-US" dirty="0" err="1"/>
              <a:t>BlockScope</a:t>
            </a:r>
            <a:r>
              <a:rPr lang="en-US" dirty="0"/>
              <a:t>, a novel patch-based clone detection tool for vulnerable code clones in forked projects.</a:t>
            </a:r>
          </a:p>
          <a:p>
            <a:r>
              <a:rPr lang="en-US" dirty="0"/>
              <a:t>Specifically, </a:t>
            </a:r>
            <a:r>
              <a:rPr lang="en-US" dirty="0" err="1"/>
              <a:t>BlockScope</a:t>
            </a:r>
            <a:r>
              <a:rPr lang="en-US" dirty="0"/>
              <a:t> first extract the context from a security patch, and use the context information to locate possible vulnerable code clones in the target repository.</a:t>
            </a:r>
          </a:p>
          <a:p>
            <a:r>
              <a:rPr lang="en-US" dirty="0"/>
              <a:t>By comparing the similarity between the patch code and candidate code, </a:t>
            </a:r>
            <a:r>
              <a:rPr lang="en-US" dirty="0" err="1"/>
              <a:t>BlockScope</a:t>
            </a:r>
            <a:r>
              <a:rPr lang="en-US" dirty="0"/>
              <a:t> can determine whether the target repository has applied patch. </a:t>
            </a:r>
          </a:p>
          <a:p>
            <a:r>
              <a:rPr lang="en-HK" dirty="0" err="1"/>
              <a:t>BlockScope</a:t>
            </a:r>
            <a:r>
              <a:rPr lang="en-HK" dirty="0"/>
              <a:t> has two unique designs. First, it ; Second, it adopts …</a:t>
            </a:r>
            <a:endParaRPr lang="en-US" dirty="0"/>
          </a:p>
          <a:p>
            <a:pPr marL="158750" indent="0" algn="l">
              <a:buNone/>
            </a:pPr>
            <a:endParaRPr lang="en-US" dirty="0"/>
          </a:p>
        </p:txBody>
      </p:sp>
    </p:spTree>
    <p:extLst>
      <p:ext uri="{BB962C8B-B14F-4D97-AF65-F5344CB8AC3E}">
        <p14:creationId xmlns:p14="http://schemas.microsoft.com/office/powerpoint/2010/main" val="109820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first challenge, we propose the context-based code search, that is to locate the possible clones by using the context information of a security patch.</a:t>
            </a:r>
          </a:p>
          <a:p>
            <a:endParaRPr lang="en-US" dirty="0"/>
          </a:p>
          <a:p>
            <a:r>
              <a:rPr lang="en-US" dirty="0"/>
              <a:t>We provide a code clone case here, where the left side shows a security patch from Bitcoin, while the right side is the cloned version in Dogecoin.</a:t>
            </a:r>
          </a:p>
          <a:p>
            <a:r>
              <a:rPr lang="en-US" dirty="0"/>
              <a:t>We can see that up context and down context of the two sides are almost identical, but Dogecoin keeps the unfixed version of the code. Thus, this is a case of vulnerable code clone.</a:t>
            </a:r>
          </a:p>
          <a:p>
            <a:r>
              <a:rPr lang="en-US" dirty="0"/>
              <a:t>Guided by this example, we need to first locate the possible clones in the target repository and then determine the patch status.</a:t>
            </a:r>
          </a:p>
          <a:p>
            <a:endParaRPr lang="en-US" dirty="0"/>
          </a:p>
          <a:p>
            <a:r>
              <a:rPr lang="en-US" dirty="0"/>
              <a:t>Therefore, we first extract the patch information by selecting tokens from each statement and leverage git grep to search for these key statements in the target repository.</a:t>
            </a:r>
          </a:p>
          <a:p>
            <a:r>
              <a:rPr lang="en-US" dirty="0"/>
              <a:t>Once identified the key statements, we check its nearby statements to find the boundary of the contexts.</a:t>
            </a:r>
          </a:p>
          <a:p>
            <a:r>
              <a:rPr lang="en-US" dirty="0"/>
              <a:t>Then we measure the similarity of the up/down contexts, if the similarity exceeds the threshold, we regard them as clones.</a:t>
            </a:r>
          </a:p>
          <a:p>
            <a:r>
              <a:rPr lang="en-US" dirty="0"/>
              <a:t>Finally, we can determine the patch status by comparing the statements between the up/down contexts’ boundary.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72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determine whether two code fragments are clones, we propose a new way of calculating code similarity that should be immune to type 1/2/3 clones.</a:t>
            </a:r>
          </a:p>
          <a:p>
            <a:endParaRPr lang="en-US" dirty="0"/>
          </a:p>
          <a:p>
            <a:r>
              <a:rPr lang="en-US" dirty="0"/>
              <a:t>Given source code s with p statements and target code t with q statements, as we want to cover type 3 clones, which means p may not equals to q as shown the example.</a:t>
            </a:r>
          </a:p>
          <a:p>
            <a:r>
              <a:rPr lang="en-US" dirty="0"/>
              <a:t>Thus, we first pair up each statement in s with the most similar statement in t, for instance, line 1 on the left is paired with line 1 on the right; line 5 on the left is paired up with line 3 on the right.</a:t>
            </a:r>
          </a:p>
          <a:p>
            <a:endParaRPr lang="en-US" dirty="0"/>
          </a:p>
          <a:p>
            <a:r>
              <a:rPr lang="en-US" dirty="0"/>
              <a:t>Note that code statements’ ordering could also be different and different orderings should influence the similarity of two code.</a:t>
            </a:r>
          </a:p>
          <a:p>
            <a:r>
              <a:rPr lang="en-US" dirty="0"/>
              <a:t>In this case, we introduce a reward factor r to adjust the influence of the ordering issues.</a:t>
            </a:r>
          </a:p>
          <a:p>
            <a:r>
              <a:rPr lang="en-US" dirty="0"/>
              <a:t>Specifically, we times the original similarity with the r to the difference of the line index, which indicates the greater difference of </a:t>
            </a:r>
            <a:r>
              <a:rPr lang="en-US" dirty="0" err="1"/>
              <a:t>i</a:t>
            </a:r>
            <a:r>
              <a:rPr lang="en-US" dirty="0"/>
              <a:t> and j, the smaller the similarity between the two statements.</a:t>
            </a:r>
          </a:p>
          <a:p>
            <a:r>
              <a:rPr lang="en-US" dirty="0"/>
              <a:t>Finally, we sum the weighted similarities and normalized it into 0 and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90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HK" dirty="0"/>
              <a:t>Note that there are some previous works targeting on the similar problem.</a:t>
            </a:r>
          </a:p>
          <a:p>
            <a:endParaRPr lang="en-HK" dirty="0"/>
          </a:p>
          <a:p>
            <a:r>
              <a:rPr lang="en-HK" dirty="0"/>
              <a:t>Specifically, </a:t>
            </a:r>
            <a:r>
              <a:rPr lang="en-HK" dirty="0" err="1"/>
              <a:t>ReDeBug</a:t>
            </a:r>
            <a:r>
              <a:rPr lang="en-HK" dirty="0"/>
              <a:t> was among the most representative works in this direction, and it has been widely used because of its generality and public code. </a:t>
            </a:r>
          </a:p>
          <a:p>
            <a:r>
              <a:rPr lang="en-HK" dirty="0"/>
              <a:t>It uses the hash of several tokens for code matching. </a:t>
            </a:r>
          </a:p>
          <a:p>
            <a:r>
              <a:rPr lang="en-HK" dirty="0"/>
              <a:t>But it cannot detect type-2 clones, where type-2 clones refers to code only with variations in identifiers, literals, and types. </a:t>
            </a:r>
          </a:p>
          <a:p>
            <a:endParaRPr lang="en-HK" dirty="0"/>
          </a:p>
          <a:p>
            <a:r>
              <a:rPr lang="en-HK" dirty="0"/>
              <a:t>Following </a:t>
            </a:r>
            <a:r>
              <a:rPr lang="en-HK" dirty="0" err="1"/>
              <a:t>ReDeBug</a:t>
            </a:r>
            <a:r>
              <a:rPr lang="en-HK" dirty="0"/>
              <a:t>, VUDDY added variable abstraction as a </a:t>
            </a:r>
            <a:r>
              <a:rPr lang="en-HK" dirty="0" err="1"/>
              <a:t>preprocessing</a:t>
            </a:r>
            <a:r>
              <a:rPr lang="en-HK" dirty="0"/>
              <a:t> and used the generated fingerprints for more scalable code clone detection. </a:t>
            </a:r>
          </a:p>
          <a:p>
            <a:r>
              <a:rPr lang="en-HK" dirty="0"/>
              <a:t>However, it is unable to detect type-3 clones, that is code with added or deleted statements.</a:t>
            </a:r>
          </a:p>
          <a:p>
            <a:endParaRPr lang="en-HK" dirty="0"/>
          </a:p>
          <a:p>
            <a:r>
              <a:rPr lang="en-HK" dirty="0"/>
              <a:t>Similarly, MVP and </a:t>
            </a:r>
            <a:r>
              <a:rPr lang="en-HK" dirty="0" err="1"/>
              <a:t>VGraph</a:t>
            </a:r>
            <a:r>
              <a:rPr lang="en-HK" dirty="0"/>
              <a:t> conducted more “program analysis” in the form of program slicing and code property graph before similarity measurement to improve the detection accuracy. </a:t>
            </a:r>
          </a:p>
          <a:p>
            <a:endParaRPr lang="en-HK" dirty="0"/>
          </a:p>
          <a:p>
            <a:r>
              <a:rPr lang="en-HK" dirty="0"/>
              <a:t>These tools all apply a hash-based code match for the basic unit, and try to generate better hashes.</a:t>
            </a:r>
          </a:p>
          <a:p>
            <a:r>
              <a:rPr lang="en-HK" dirty="0"/>
              <a:t>Moreover, since VUDDY, MVP, and </a:t>
            </a:r>
            <a:r>
              <a:rPr lang="en-HK" dirty="0" err="1"/>
              <a:t>VGraph</a:t>
            </a:r>
            <a:r>
              <a:rPr lang="en-HK" dirty="0"/>
              <a:t> require function abstraction and normalization, they are language </a:t>
            </a:r>
            <a:r>
              <a:rPr lang="en-HK" dirty="0" err="1"/>
              <a:t>denpendent</a:t>
            </a:r>
            <a:r>
              <a:rPr lang="en-HK" dirty="0"/>
              <a:t>.</a:t>
            </a:r>
          </a:p>
          <a:p>
            <a:endParaRPr lang="en-HK" dirty="0"/>
          </a:p>
          <a:p>
            <a:r>
              <a:rPr lang="en-HK" dirty="0"/>
              <a:t>Compared with them, </a:t>
            </a:r>
            <a:r>
              <a:rPr lang="en-HK" dirty="0" err="1"/>
              <a:t>BlockScope</a:t>
            </a:r>
            <a:r>
              <a:rPr lang="en-HK" dirty="0"/>
              <a:t> is language agnostic, which took a completely different path by proposing more suitable candidate code search for our problem and improving the code similarity measurement itself.</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1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can see, </a:t>
            </a:r>
            <a:r>
              <a:rPr lang="en-US" dirty="0" err="1"/>
              <a:t>BlockScope</a:t>
            </a:r>
            <a:r>
              <a:rPr lang="en-US" dirty="0"/>
              <a:t> can detect 40+ true vulnerabilities than </a:t>
            </a:r>
            <a:r>
              <a:rPr lang="en-US" dirty="0" err="1"/>
              <a:t>ReDeBug</a:t>
            </a:r>
            <a:r>
              <a:rPr lang="en-US" dirty="0"/>
              <a:t> and reaches a precision and recall at both 91.8%.</a:t>
            </a:r>
          </a:p>
          <a:p>
            <a:r>
              <a:rPr lang="en-US" dirty="0"/>
              <a:t>Though </a:t>
            </a:r>
            <a:r>
              <a:rPr lang="en-US" dirty="0" err="1"/>
              <a:t>ReDeBug</a:t>
            </a:r>
            <a:r>
              <a:rPr lang="en-US" dirty="0"/>
              <a:t> has less FPs, it also has too many FNs.</a:t>
            </a:r>
          </a:p>
          <a:p>
            <a:r>
              <a:rPr lang="en-US" dirty="0"/>
              <a:t>This is because </a:t>
            </a:r>
            <a:r>
              <a:rPr lang="en-US" dirty="0" err="1"/>
              <a:t>BlockScope</a:t>
            </a:r>
            <a:r>
              <a:rPr lang="en-US" dirty="0"/>
              <a:t> adopts a context-based similarity match, rather than a hash-based exact match.</a:t>
            </a:r>
          </a:p>
          <a:p>
            <a:endParaRPr lang="en-US" dirty="0"/>
          </a:p>
          <a:p>
            <a:r>
              <a:rPr lang="en-US" dirty="0" err="1"/>
              <a:t>BlockScope</a:t>
            </a:r>
            <a:r>
              <a:rPr lang="en-US" dirty="0"/>
              <a:t> is also faster than </a:t>
            </a:r>
            <a:r>
              <a:rPr lang="en-US" dirty="0" err="1"/>
              <a:t>ReDeBug</a:t>
            </a:r>
            <a:r>
              <a:rPr lang="en-US" dirty="0"/>
              <a:t>.</a:t>
            </a:r>
          </a:p>
          <a:p>
            <a:r>
              <a:rPr lang="en-US" dirty="0"/>
              <a:t>This is because </a:t>
            </a:r>
            <a:r>
              <a:rPr lang="en-US" dirty="0" err="1"/>
              <a:t>ReDeBug’s</a:t>
            </a:r>
            <a:r>
              <a:rPr lang="en-US" dirty="0"/>
              <a:t> performance is significantly effected by the project’s line of code, while </a:t>
            </a:r>
            <a:r>
              <a:rPr lang="en-US" dirty="0" err="1"/>
              <a:t>BlockScope</a:t>
            </a:r>
            <a:r>
              <a:rPr lang="en-US" dirty="0"/>
              <a:t> is effected by the number of security patches.</a:t>
            </a:r>
          </a:p>
        </p:txBody>
      </p:sp>
      <p:sp>
        <p:nvSpPr>
          <p:cNvPr id="4" name="Slide Number Placeholder 3"/>
          <p:cNvSpPr>
            <a:spLocks noGrp="1"/>
          </p:cNvSpPr>
          <p:nvPr>
            <p:ph type="sldNum" sz="quarter" idx="5"/>
          </p:nvPr>
        </p:nvSpPr>
        <p:spPr/>
        <p:txBody>
          <a:bodyPr/>
          <a:lstStyle/>
          <a:p>
            <a:fld id="{5B04DC6C-5B08-4C06-A6F6-99917D80EF50}" type="slidenum">
              <a:rPr lang="en-US" smtClean="0"/>
              <a:t>13</a:t>
            </a:fld>
            <a:endParaRPr lang="en-US"/>
          </a:p>
        </p:txBody>
      </p:sp>
    </p:spTree>
    <p:extLst>
      <p:ext uri="{BB962C8B-B14F-4D97-AF65-F5344CB8AC3E}">
        <p14:creationId xmlns:p14="http://schemas.microsoft.com/office/powerpoint/2010/main" val="805662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reveal how a vulnerability is propagated, we manually check all the 110 vulnerabilities, and categorize them into three types.</a:t>
            </a:r>
          </a:p>
          <a:p>
            <a:endParaRPr lang="en-US" dirty="0"/>
          </a:p>
          <a:p>
            <a:r>
              <a:rPr lang="en-US" dirty="0"/>
              <a:t>The first type is the fork type, which means the vulnerability is forked in the beginning when the projects initialized.</a:t>
            </a:r>
          </a:p>
          <a:p>
            <a:r>
              <a:rPr lang="en-US" dirty="0"/>
              <a:t>We have 41 cases of this type.</a:t>
            </a:r>
          </a:p>
          <a:p>
            <a:endParaRPr lang="en-US" dirty="0"/>
          </a:p>
          <a:p>
            <a:r>
              <a:rPr lang="en-US" dirty="0"/>
              <a:t>The second type is the fetch type, indicating the vulnerability is introduced to the forked project by fetching vulnerable commits from the source project.</a:t>
            </a:r>
          </a:p>
          <a:p>
            <a:r>
              <a:rPr lang="en-US" dirty="0"/>
              <a:t>There exists 25 cases of this type in our investigation.</a:t>
            </a:r>
          </a:p>
          <a:p>
            <a:endParaRPr lang="en-US" dirty="0"/>
          </a:p>
          <a:p>
            <a:r>
              <a:rPr lang="en-US" dirty="0"/>
              <a:t>While the third type is the mixed type, that the vulnerability is caused several commits.</a:t>
            </a:r>
          </a:p>
          <a:p>
            <a:r>
              <a:rPr lang="en-US" dirty="0"/>
              <a:t>We have 44 cases of this type.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04DC6C-5B08-4C06-A6F6-99917D80EF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873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a:buNone/>
              <a:defRPr sz="800">
                <a:solidFill>
                  <a:schemeClr val="lt1"/>
                </a:solidFill>
                <a:latin typeface="Orbitron"/>
                <a:ea typeface="Orbitron"/>
                <a:cs typeface="Orbitron"/>
                <a:sym typeface="Orbitron"/>
              </a:defRPr>
            </a:lvl1pPr>
            <a:lvl2pPr lvl="1">
              <a:buNone/>
              <a:defRPr sz="800">
                <a:solidFill>
                  <a:schemeClr val="lt1"/>
                </a:solidFill>
                <a:latin typeface="Orbitron"/>
                <a:ea typeface="Orbitron"/>
                <a:cs typeface="Orbitron"/>
                <a:sym typeface="Orbitron"/>
              </a:defRPr>
            </a:lvl2pPr>
            <a:lvl3pPr lvl="2">
              <a:buNone/>
              <a:defRPr sz="800">
                <a:solidFill>
                  <a:schemeClr val="lt1"/>
                </a:solidFill>
                <a:latin typeface="Orbitron"/>
                <a:ea typeface="Orbitron"/>
                <a:cs typeface="Orbitron"/>
                <a:sym typeface="Orbitron"/>
              </a:defRPr>
            </a:lvl3pPr>
            <a:lvl4pPr lvl="3">
              <a:buNone/>
              <a:defRPr sz="800">
                <a:solidFill>
                  <a:schemeClr val="lt1"/>
                </a:solidFill>
                <a:latin typeface="Orbitron"/>
                <a:ea typeface="Orbitron"/>
                <a:cs typeface="Orbitron"/>
                <a:sym typeface="Orbitron"/>
              </a:defRPr>
            </a:lvl4pPr>
            <a:lvl5pPr lvl="4">
              <a:buNone/>
              <a:defRPr sz="800">
                <a:solidFill>
                  <a:schemeClr val="lt1"/>
                </a:solidFill>
                <a:latin typeface="Orbitron"/>
                <a:ea typeface="Orbitron"/>
                <a:cs typeface="Orbitron"/>
                <a:sym typeface="Orbitron"/>
              </a:defRPr>
            </a:lvl5pPr>
            <a:lvl6pPr lvl="5">
              <a:buNone/>
              <a:defRPr sz="800">
                <a:solidFill>
                  <a:schemeClr val="lt1"/>
                </a:solidFill>
                <a:latin typeface="Orbitron"/>
                <a:ea typeface="Orbitron"/>
                <a:cs typeface="Orbitron"/>
                <a:sym typeface="Orbitron"/>
              </a:defRPr>
            </a:lvl6pPr>
            <a:lvl7pPr lvl="6">
              <a:buNone/>
              <a:defRPr sz="800">
                <a:solidFill>
                  <a:schemeClr val="lt1"/>
                </a:solidFill>
                <a:latin typeface="Orbitron"/>
                <a:ea typeface="Orbitron"/>
                <a:cs typeface="Orbitron"/>
                <a:sym typeface="Orbitron"/>
              </a:defRPr>
            </a:lvl7pPr>
            <a:lvl8pPr lvl="7">
              <a:buNone/>
              <a:defRPr sz="800">
                <a:solidFill>
                  <a:schemeClr val="lt1"/>
                </a:solidFill>
                <a:latin typeface="Orbitron"/>
                <a:ea typeface="Orbitron"/>
                <a:cs typeface="Orbitron"/>
                <a:sym typeface="Orbitron"/>
              </a:defRPr>
            </a:lvl8pPr>
            <a:lvl9pPr lvl="8">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cxnSp>
        <p:nvCxnSpPr>
          <p:cNvPr id="11" name="Google Shape;11;p2"/>
          <p:cNvCxnSpPr/>
          <p:nvPr/>
        </p:nvCxnSpPr>
        <p:spPr>
          <a:xfrm>
            <a:off x="4410875" y="2707350"/>
            <a:ext cx="3496500" cy="0"/>
          </a:xfrm>
          <a:prstGeom prst="straightConnector1">
            <a:avLst/>
          </a:prstGeom>
          <a:noFill/>
          <a:ln w="9525" cap="flat" cmpd="sng">
            <a:solidFill>
              <a:schemeClr val="dk2"/>
            </a:solidFill>
            <a:prstDash val="solid"/>
            <a:round/>
            <a:headEnd type="none" w="med" len="med"/>
            <a:tailEnd type="none" w="med" len="med"/>
          </a:ln>
        </p:spPr>
      </p:cxnSp>
      <p:sp>
        <p:nvSpPr>
          <p:cNvPr id="12" name="Google Shape;12;p2"/>
          <p:cNvSpPr txBox="1">
            <a:spLocks noGrp="1"/>
          </p:cNvSpPr>
          <p:nvPr>
            <p:ph type="title"/>
          </p:nvPr>
        </p:nvSpPr>
        <p:spPr>
          <a:xfrm>
            <a:off x="4435225" y="1115950"/>
            <a:ext cx="3496500" cy="1353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3" name="Google Shape;13;p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800"/>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2"/>
          </p:nvPr>
        </p:nvSpPr>
        <p:spPr>
          <a:xfrm>
            <a:off x="4485375" y="3670888"/>
            <a:ext cx="3422100" cy="334200"/>
          </a:xfrm>
          <a:prstGeom prst="rect">
            <a:avLst/>
          </a:prstGeom>
        </p:spPr>
        <p:txBody>
          <a:bodyPr spcFirstLastPara="1" wrap="square" lIns="0" tIns="0" rIns="0" bIns="0" anchor="t" anchorCtr="0">
            <a:normAutofit/>
          </a:bodyPr>
          <a:lstStyle>
            <a:lvl1pPr lvl="0" rtl="0">
              <a:spcBef>
                <a:spcPts val="0"/>
              </a:spcBef>
              <a:spcAft>
                <a:spcPts val="0"/>
              </a:spcAft>
              <a:buClr>
                <a:srgbClr val="B7B7B7"/>
              </a:buClr>
              <a:buSzPts val="1400"/>
              <a:buNone/>
              <a:defRPr sz="1400">
                <a:solidFill>
                  <a:srgbClr val="B7B7B7"/>
                </a:solidFill>
              </a:defRPr>
            </a:lvl1pPr>
            <a:lvl2pPr lvl="1" rtl="0">
              <a:spcBef>
                <a:spcPts val="0"/>
              </a:spcBef>
              <a:spcAft>
                <a:spcPts val="0"/>
              </a:spcAft>
              <a:buClr>
                <a:srgbClr val="B7B7B7"/>
              </a:buClr>
              <a:buSzPts val="1400"/>
              <a:buNone/>
              <a:defRPr>
                <a:solidFill>
                  <a:srgbClr val="B7B7B7"/>
                </a:solidFill>
              </a:defRPr>
            </a:lvl2pPr>
            <a:lvl3pPr lvl="2" rtl="0">
              <a:spcBef>
                <a:spcPts val="0"/>
              </a:spcBef>
              <a:spcAft>
                <a:spcPts val="0"/>
              </a:spcAft>
              <a:buClr>
                <a:srgbClr val="B7B7B7"/>
              </a:buClr>
              <a:buSzPts val="1400"/>
              <a:buNone/>
              <a:defRPr>
                <a:solidFill>
                  <a:srgbClr val="B7B7B7"/>
                </a:solidFill>
              </a:defRPr>
            </a:lvl3pPr>
            <a:lvl4pPr lvl="3" rtl="0">
              <a:spcBef>
                <a:spcPts val="0"/>
              </a:spcBef>
              <a:spcAft>
                <a:spcPts val="0"/>
              </a:spcAft>
              <a:buClr>
                <a:srgbClr val="B7B7B7"/>
              </a:buClr>
              <a:buSzPts val="1400"/>
              <a:buNone/>
              <a:defRPr>
                <a:solidFill>
                  <a:srgbClr val="B7B7B7"/>
                </a:solidFill>
              </a:defRPr>
            </a:lvl4pPr>
            <a:lvl5pPr lvl="4" rtl="0">
              <a:spcBef>
                <a:spcPts val="0"/>
              </a:spcBef>
              <a:spcAft>
                <a:spcPts val="0"/>
              </a:spcAft>
              <a:buClr>
                <a:srgbClr val="B7B7B7"/>
              </a:buClr>
              <a:buSzPts val="1400"/>
              <a:buNone/>
              <a:defRPr>
                <a:solidFill>
                  <a:srgbClr val="B7B7B7"/>
                </a:solidFill>
              </a:defRPr>
            </a:lvl5pPr>
            <a:lvl6pPr lvl="5" rtl="0">
              <a:spcBef>
                <a:spcPts val="0"/>
              </a:spcBef>
              <a:spcAft>
                <a:spcPts val="0"/>
              </a:spcAft>
              <a:buClr>
                <a:srgbClr val="B7B7B7"/>
              </a:buClr>
              <a:buSzPts val="1400"/>
              <a:buNone/>
              <a:defRPr>
                <a:solidFill>
                  <a:srgbClr val="B7B7B7"/>
                </a:solidFill>
              </a:defRPr>
            </a:lvl6pPr>
            <a:lvl7pPr lvl="6" rtl="0">
              <a:spcBef>
                <a:spcPts val="0"/>
              </a:spcBef>
              <a:spcAft>
                <a:spcPts val="0"/>
              </a:spcAft>
              <a:buClr>
                <a:srgbClr val="B7B7B7"/>
              </a:buClr>
              <a:buSzPts val="1400"/>
              <a:buNone/>
              <a:defRPr>
                <a:solidFill>
                  <a:srgbClr val="B7B7B7"/>
                </a:solidFill>
              </a:defRPr>
            </a:lvl7pPr>
            <a:lvl8pPr lvl="7" rtl="0">
              <a:spcBef>
                <a:spcPts val="0"/>
              </a:spcBef>
              <a:spcAft>
                <a:spcPts val="0"/>
              </a:spcAft>
              <a:buClr>
                <a:srgbClr val="B7B7B7"/>
              </a:buClr>
              <a:buSzPts val="1400"/>
              <a:buNone/>
              <a:defRPr>
                <a:solidFill>
                  <a:srgbClr val="B7B7B7"/>
                </a:solidFill>
              </a:defRPr>
            </a:lvl8pPr>
            <a:lvl9pPr lvl="8" rtl="0">
              <a:spcBef>
                <a:spcPts val="0"/>
              </a:spcBef>
              <a:spcAft>
                <a:spcPts val="0"/>
              </a:spcAft>
              <a:buClr>
                <a:srgbClr val="B7B7B7"/>
              </a:buClr>
              <a:buSzPts val="1400"/>
              <a:buNone/>
              <a:defRPr>
                <a:solidFill>
                  <a:srgbClr val="B7B7B7"/>
                </a:solidFill>
              </a:defRPr>
            </a:lvl9pPr>
          </a:lstStyle>
          <a:p>
            <a:endParaRPr/>
          </a:p>
        </p:txBody>
      </p:sp>
      <p:sp>
        <p:nvSpPr>
          <p:cNvPr id="15" name="Google Shape;15;p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
        <p:nvSpPr>
          <p:cNvPr id="16" name="Google Shape;16;p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rmAutofit/>
          </a:bodyPr>
          <a:lstStyle>
            <a:lvl1pPr lvl="0"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1pPr>
            <a:lvl2pPr lvl="1"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2pPr>
            <a:lvl3pPr lvl="2"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3pPr>
            <a:lvl4pPr lvl="3"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4pPr>
            <a:lvl5pPr lvl="4"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5pPr>
            <a:lvl6pPr lvl="5"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6pPr>
            <a:lvl7pPr lvl="6"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7pPr>
            <a:lvl8pPr lvl="7"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8pPr>
            <a:lvl9pPr lvl="8" algn="r" rtl="0">
              <a:spcBef>
                <a:spcPts val="0"/>
              </a:spcBef>
              <a:spcAft>
                <a:spcPts val="0"/>
              </a:spcAft>
              <a:buClr>
                <a:schemeClr val="lt1"/>
              </a:buClr>
              <a:buSzPts val="800"/>
              <a:buFont typeface="Orbitron"/>
              <a:buNone/>
              <a:defRPr sz="800" b="1">
                <a:solidFill>
                  <a:schemeClr val="lt1"/>
                </a:solidFill>
                <a:latin typeface="Orbitron"/>
                <a:ea typeface="Orbitron"/>
                <a:cs typeface="Orbitron"/>
                <a:sym typeface="Orbitro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578F-57D8-4F95-84A3-5209316C8F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76827-E0D6-4102-A03F-8964F7AA46D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0D240F0-C13B-4989-BD6A-546885C680FA}"/>
              </a:ext>
            </a:extLst>
          </p:cNvPr>
          <p:cNvSpPr>
            <a:spLocks noGrp="1"/>
          </p:cNvSpPr>
          <p:nvPr>
            <p:ph type="ftr" sz="quarter" idx="11"/>
          </p:nvPr>
        </p:nvSpPr>
        <p:spPr/>
        <p:txBody>
          <a:bodyPr/>
          <a:lstStyle/>
          <a:p>
            <a:r>
              <a:rPr lang="en-US"/>
              <a:t>Department of Information Engineering, CUHK</a:t>
            </a:r>
          </a:p>
        </p:txBody>
      </p:sp>
      <p:sp>
        <p:nvSpPr>
          <p:cNvPr id="5" name="Slide Number Placeholder 4">
            <a:extLst>
              <a:ext uri="{FF2B5EF4-FFF2-40B4-BE49-F238E27FC236}">
                <a16:creationId xmlns:a16="http://schemas.microsoft.com/office/drawing/2014/main" id="{EACBB7DB-961E-407B-8D76-36249049FCB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52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620FD-7A39-4455-8165-055ABB24290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279F9B9-8AC6-4F5C-B9D2-CAC07B90214E}"/>
              </a:ext>
            </a:extLst>
          </p:cNvPr>
          <p:cNvSpPr>
            <a:spLocks noGrp="1"/>
          </p:cNvSpPr>
          <p:nvPr>
            <p:ph type="ftr" sz="quarter" idx="11"/>
          </p:nvPr>
        </p:nvSpPr>
        <p:spPr/>
        <p:txBody>
          <a:bodyPr/>
          <a:lstStyle/>
          <a:p>
            <a:r>
              <a:rPr lang="en-US"/>
              <a:t>Department of Information Engineering, CUHK</a:t>
            </a:r>
          </a:p>
        </p:txBody>
      </p:sp>
      <p:sp>
        <p:nvSpPr>
          <p:cNvPr id="4" name="Slide Number Placeholder 3">
            <a:extLst>
              <a:ext uri="{FF2B5EF4-FFF2-40B4-BE49-F238E27FC236}">
                <a16:creationId xmlns:a16="http://schemas.microsoft.com/office/drawing/2014/main" id="{9F2D2F82-8158-41B0-BA90-988EA88C9E29}"/>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280319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316E-BA4B-48DD-BEE3-4F0C63336EC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285E9FD-3EC3-41D3-BCBA-00C3B3D6DB7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2A7FE-7752-4731-9E07-233B01C6E77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BAE3B-1178-405D-9953-FC3DCE9EB51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6E612-D4E4-4F0F-8349-E8F7ACE2C401}"/>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2176ADA0-FCEA-4CAE-9064-5858D8301958}"/>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2926436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2D76-9387-4065-B7BA-652AFECF5E4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EE4524C-CB1C-4E70-8D99-F3D4ADD8975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16A8252-CCC9-43FA-8C31-776EBD49512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6D7C4A-C567-4245-AA37-816012B107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53C5AEE-32E4-4543-9ED6-C29EC6ED812F}"/>
              </a:ext>
            </a:extLst>
          </p:cNvPr>
          <p:cNvSpPr>
            <a:spLocks noGrp="1"/>
          </p:cNvSpPr>
          <p:nvPr>
            <p:ph type="ftr" sz="quarter" idx="11"/>
          </p:nvPr>
        </p:nvSpPr>
        <p:spPr/>
        <p:txBody>
          <a:bodyPr/>
          <a:lstStyle/>
          <a:p>
            <a:r>
              <a:rPr lang="en-US"/>
              <a:t>Department of Information Engineering, CUHK</a:t>
            </a:r>
          </a:p>
        </p:txBody>
      </p:sp>
      <p:sp>
        <p:nvSpPr>
          <p:cNvPr id="7" name="Slide Number Placeholder 6">
            <a:extLst>
              <a:ext uri="{FF2B5EF4-FFF2-40B4-BE49-F238E27FC236}">
                <a16:creationId xmlns:a16="http://schemas.microsoft.com/office/drawing/2014/main" id="{182648AC-1A41-45EB-87DA-94690A8AA3C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929916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C5D9-9074-4D2A-8EB3-040067F212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608C7-E843-4ED7-8232-14CFDF9D7A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1A8FB-5D96-4555-B12B-DF2F0571624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C6297C-853D-426D-8E26-F62DA8F72B26}"/>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8CF47787-EA72-427F-A17C-6CAD4E311430}"/>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4252215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1E7F1-78AE-4D37-866A-234D16EDA68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3B2082-DF97-42E4-A9D6-97963E666A0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7EFD5-8A5A-4E55-BBF7-228412E72A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1AE340-FDAF-4796-AC08-E1251642575E}"/>
              </a:ext>
            </a:extLst>
          </p:cNvPr>
          <p:cNvSpPr>
            <a:spLocks noGrp="1"/>
          </p:cNvSpPr>
          <p:nvPr>
            <p:ph type="ftr" sz="quarter" idx="11"/>
          </p:nvPr>
        </p:nvSpPr>
        <p:spPr/>
        <p:txBody>
          <a:bodyPr/>
          <a:lstStyle/>
          <a:p>
            <a:r>
              <a:rPr lang="en-US"/>
              <a:t>Department of Information Engineering, CUHK</a:t>
            </a:r>
          </a:p>
        </p:txBody>
      </p:sp>
      <p:sp>
        <p:nvSpPr>
          <p:cNvPr id="6" name="Slide Number Placeholder 5">
            <a:extLst>
              <a:ext uri="{FF2B5EF4-FFF2-40B4-BE49-F238E27FC236}">
                <a16:creationId xmlns:a16="http://schemas.microsoft.com/office/drawing/2014/main" id="{C4A7CCEB-8197-4E71-A463-B9D555B8C85E}"/>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108117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393725" y="47296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
        <p:nvSpPr>
          <p:cNvPr id="19" name="Google Shape;19;p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black 2">
  <p:cSld name="TITLE_AND_BODY_2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1pPr>
            <a:lvl2pPr lvl="1"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2pPr>
            <a:lvl3pPr lvl="2"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3pPr>
            <a:lvl4pPr lvl="3"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4pPr>
            <a:lvl5pPr lvl="4"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5pPr>
            <a:lvl6pPr lvl="5"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6pPr>
            <a:lvl7pPr lvl="6"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7pPr>
            <a:lvl8pPr lvl="7"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8pPr>
            <a:lvl9pPr lvl="8" rtl="0">
              <a:spcBef>
                <a:spcPts val="0"/>
              </a:spcBef>
              <a:spcAft>
                <a:spcPts val="0"/>
              </a:spcAft>
              <a:buClr>
                <a:schemeClr val="lt1"/>
              </a:buClr>
              <a:buSzPts val="2800"/>
              <a:buFont typeface="Orbitron"/>
              <a:buNone/>
              <a:defRPr b="1">
                <a:solidFill>
                  <a:schemeClr val="lt1"/>
                </a:solidFill>
                <a:latin typeface="Orbitron"/>
                <a:ea typeface="Orbitron"/>
                <a:cs typeface="Orbitron"/>
                <a:sym typeface="Orbitron"/>
              </a:defRPr>
            </a:lvl9pPr>
          </a:lstStyle>
          <a:p>
            <a:endParaRPr/>
          </a:p>
        </p:txBody>
      </p:sp>
      <p:sp>
        <p:nvSpPr>
          <p:cNvPr id="33" name="Google Shape;33;p7"/>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chemeClr val="lt1"/>
              </a:buClr>
              <a:buSzPts val="1400"/>
              <a:buFont typeface="Exo 2"/>
              <a:buChar char="●"/>
              <a:defRPr sz="1400">
                <a:solidFill>
                  <a:schemeClr val="lt1"/>
                </a:solidFill>
                <a:latin typeface="Exo 2"/>
                <a:ea typeface="Exo 2"/>
                <a:cs typeface="Exo 2"/>
                <a:sym typeface="Exo 2"/>
              </a:defRPr>
            </a:lvl1pPr>
            <a:lvl2pPr marL="914400" lvl="1"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2pPr>
            <a:lvl3pPr marL="1371600" lvl="2"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3pPr>
            <a:lvl4pPr marL="1828800" lvl="3"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4pPr>
            <a:lvl5pPr marL="2286000" lvl="4"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5pPr>
            <a:lvl6pPr marL="2743200" lvl="5"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6pPr>
            <a:lvl7pPr marL="3200400" lvl="6"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7pPr>
            <a:lvl8pPr marL="3657600" lvl="7"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8pPr>
            <a:lvl9pPr marL="4114800" lvl="8" indent="-317500" rtl="0">
              <a:spcBef>
                <a:spcPts val="0"/>
              </a:spcBef>
              <a:spcAft>
                <a:spcPts val="0"/>
              </a:spcAft>
              <a:buClr>
                <a:schemeClr val="lt1"/>
              </a:buClr>
              <a:buSzPts val="1400"/>
              <a:buFont typeface="Exo 2"/>
              <a:buChar char="■"/>
              <a:defRPr>
                <a:solidFill>
                  <a:schemeClr val="lt1"/>
                </a:solidFill>
                <a:latin typeface="Exo 2"/>
                <a:ea typeface="Exo 2"/>
                <a:cs typeface="Exo 2"/>
                <a:sym typeface="Exo 2"/>
              </a:defRPr>
            </a:lvl9pPr>
          </a:lstStyle>
          <a:p>
            <a:endParaRPr/>
          </a:p>
        </p:txBody>
      </p:sp>
      <p:sp>
        <p:nvSpPr>
          <p:cNvPr id="34" name="Google Shape;34;p7"/>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lt1"/>
                </a:solidFill>
                <a:latin typeface="Orbitron"/>
                <a:ea typeface="Orbitron"/>
                <a:cs typeface="Orbitron"/>
                <a:sym typeface="Orbitron"/>
              </a:defRPr>
            </a:lvl1pPr>
            <a:lvl2pPr lvl="1" rtl="0">
              <a:buNone/>
              <a:defRPr sz="800">
                <a:solidFill>
                  <a:schemeClr val="lt1"/>
                </a:solidFill>
                <a:latin typeface="Orbitron"/>
                <a:ea typeface="Orbitron"/>
                <a:cs typeface="Orbitron"/>
                <a:sym typeface="Orbitron"/>
              </a:defRPr>
            </a:lvl2pPr>
            <a:lvl3pPr lvl="2" rtl="0">
              <a:buNone/>
              <a:defRPr sz="800">
                <a:solidFill>
                  <a:schemeClr val="lt1"/>
                </a:solidFill>
                <a:latin typeface="Orbitron"/>
                <a:ea typeface="Orbitron"/>
                <a:cs typeface="Orbitron"/>
                <a:sym typeface="Orbitron"/>
              </a:defRPr>
            </a:lvl3pPr>
            <a:lvl4pPr lvl="3" rtl="0">
              <a:buNone/>
              <a:defRPr sz="800">
                <a:solidFill>
                  <a:schemeClr val="lt1"/>
                </a:solidFill>
                <a:latin typeface="Orbitron"/>
                <a:ea typeface="Orbitron"/>
                <a:cs typeface="Orbitron"/>
                <a:sym typeface="Orbitron"/>
              </a:defRPr>
            </a:lvl4pPr>
            <a:lvl5pPr lvl="4" rtl="0">
              <a:buNone/>
              <a:defRPr sz="800">
                <a:solidFill>
                  <a:schemeClr val="lt1"/>
                </a:solidFill>
                <a:latin typeface="Orbitron"/>
                <a:ea typeface="Orbitron"/>
                <a:cs typeface="Orbitron"/>
                <a:sym typeface="Orbitron"/>
              </a:defRPr>
            </a:lvl5pPr>
            <a:lvl6pPr lvl="5" rtl="0">
              <a:buNone/>
              <a:defRPr sz="800">
                <a:solidFill>
                  <a:schemeClr val="lt1"/>
                </a:solidFill>
                <a:latin typeface="Orbitron"/>
                <a:ea typeface="Orbitron"/>
                <a:cs typeface="Orbitron"/>
                <a:sym typeface="Orbitron"/>
              </a:defRPr>
            </a:lvl6pPr>
            <a:lvl7pPr lvl="6" rtl="0">
              <a:buNone/>
              <a:defRPr sz="800">
                <a:solidFill>
                  <a:schemeClr val="lt1"/>
                </a:solidFill>
                <a:latin typeface="Orbitron"/>
                <a:ea typeface="Orbitron"/>
                <a:cs typeface="Orbitron"/>
                <a:sym typeface="Orbitron"/>
              </a:defRPr>
            </a:lvl7pPr>
            <a:lvl8pPr lvl="7" rtl="0">
              <a:buNone/>
              <a:defRPr sz="800">
                <a:solidFill>
                  <a:schemeClr val="lt1"/>
                </a:solidFill>
                <a:latin typeface="Orbitron"/>
                <a:ea typeface="Orbitron"/>
                <a:cs typeface="Orbitron"/>
                <a:sym typeface="Orbitron"/>
              </a:defRPr>
            </a:lvl8pPr>
            <a:lvl9pPr lvl="8" rtl="0">
              <a:buNone/>
              <a:defRPr sz="800">
                <a:solidFill>
                  <a:schemeClr val="lt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white">
  <p:cSld name="TITLE_AND_BODY_2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a:bodyPr>
          <a:lstStyle>
            <a:lvl1pPr lvl="0" rtl="0">
              <a:spcBef>
                <a:spcPts val="0"/>
              </a:spcBef>
              <a:spcAft>
                <a:spcPts val="0"/>
              </a:spcAft>
              <a:buSzPts val="2800"/>
              <a:buFont typeface="Orbitron"/>
              <a:buNone/>
              <a:defRPr b="1">
                <a:latin typeface="Orbitron"/>
                <a:ea typeface="Orbitron"/>
                <a:cs typeface="Orbitron"/>
                <a:sym typeface="Orbitron"/>
              </a:defRPr>
            </a:lvl1pPr>
            <a:lvl2pPr lvl="1" rtl="0">
              <a:spcBef>
                <a:spcPts val="0"/>
              </a:spcBef>
              <a:spcAft>
                <a:spcPts val="0"/>
              </a:spcAft>
              <a:buSzPts val="2800"/>
              <a:buFont typeface="Orbitron"/>
              <a:buNone/>
              <a:defRPr b="1">
                <a:latin typeface="Orbitron"/>
                <a:ea typeface="Orbitron"/>
                <a:cs typeface="Orbitron"/>
                <a:sym typeface="Orbitron"/>
              </a:defRPr>
            </a:lvl2pPr>
            <a:lvl3pPr lvl="2" rtl="0">
              <a:spcBef>
                <a:spcPts val="0"/>
              </a:spcBef>
              <a:spcAft>
                <a:spcPts val="0"/>
              </a:spcAft>
              <a:buSzPts val="2800"/>
              <a:buFont typeface="Orbitron"/>
              <a:buNone/>
              <a:defRPr b="1">
                <a:latin typeface="Orbitron"/>
                <a:ea typeface="Orbitron"/>
                <a:cs typeface="Orbitron"/>
                <a:sym typeface="Orbitron"/>
              </a:defRPr>
            </a:lvl3pPr>
            <a:lvl4pPr lvl="3" rtl="0">
              <a:spcBef>
                <a:spcPts val="0"/>
              </a:spcBef>
              <a:spcAft>
                <a:spcPts val="0"/>
              </a:spcAft>
              <a:buSzPts val="2800"/>
              <a:buFont typeface="Orbitron"/>
              <a:buNone/>
              <a:defRPr b="1">
                <a:latin typeface="Orbitron"/>
                <a:ea typeface="Orbitron"/>
                <a:cs typeface="Orbitron"/>
                <a:sym typeface="Orbitron"/>
              </a:defRPr>
            </a:lvl4pPr>
            <a:lvl5pPr lvl="4" rtl="0">
              <a:spcBef>
                <a:spcPts val="0"/>
              </a:spcBef>
              <a:spcAft>
                <a:spcPts val="0"/>
              </a:spcAft>
              <a:buSzPts val="2800"/>
              <a:buFont typeface="Orbitron"/>
              <a:buNone/>
              <a:defRPr b="1">
                <a:latin typeface="Orbitron"/>
                <a:ea typeface="Orbitron"/>
                <a:cs typeface="Orbitron"/>
                <a:sym typeface="Orbitron"/>
              </a:defRPr>
            </a:lvl5pPr>
            <a:lvl6pPr lvl="5" rtl="0">
              <a:spcBef>
                <a:spcPts val="0"/>
              </a:spcBef>
              <a:spcAft>
                <a:spcPts val="0"/>
              </a:spcAft>
              <a:buSzPts val="2800"/>
              <a:buFont typeface="Orbitron"/>
              <a:buNone/>
              <a:defRPr b="1">
                <a:latin typeface="Orbitron"/>
                <a:ea typeface="Orbitron"/>
                <a:cs typeface="Orbitron"/>
                <a:sym typeface="Orbitron"/>
              </a:defRPr>
            </a:lvl6pPr>
            <a:lvl7pPr lvl="6" rtl="0">
              <a:spcBef>
                <a:spcPts val="0"/>
              </a:spcBef>
              <a:spcAft>
                <a:spcPts val="0"/>
              </a:spcAft>
              <a:buSzPts val="2800"/>
              <a:buFont typeface="Orbitron"/>
              <a:buNone/>
              <a:defRPr b="1">
                <a:latin typeface="Orbitron"/>
                <a:ea typeface="Orbitron"/>
                <a:cs typeface="Orbitron"/>
                <a:sym typeface="Orbitron"/>
              </a:defRPr>
            </a:lvl7pPr>
            <a:lvl8pPr lvl="7" rtl="0">
              <a:spcBef>
                <a:spcPts val="0"/>
              </a:spcBef>
              <a:spcAft>
                <a:spcPts val="0"/>
              </a:spcAft>
              <a:buSzPts val="2800"/>
              <a:buFont typeface="Orbitron"/>
              <a:buNone/>
              <a:defRPr b="1">
                <a:latin typeface="Orbitron"/>
                <a:ea typeface="Orbitron"/>
                <a:cs typeface="Orbitron"/>
                <a:sym typeface="Orbitron"/>
              </a:defRPr>
            </a:lvl8pPr>
            <a:lvl9pPr lvl="8" rtl="0">
              <a:spcBef>
                <a:spcPts val="0"/>
              </a:spcBef>
              <a:spcAft>
                <a:spcPts val="0"/>
              </a:spcAft>
              <a:buSzPts val="2800"/>
              <a:buFont typeface="Orbitron"/>
              <a:buNone/>
              <a:defRPr b="1">
                <a:latin typeface="Orbitron"/>
                <a:ea typeface="Orbitron"/>
                <a:cs typeface="Orbitron"/>
                <a:sym typeface="Orbitron"/>
              </a:defRPr>
            </a:lvl9pPr>
          </a:lstStyle>
          <a:p>
            <a:endParaRPr/>
          </a:p>
        </p:txBody>
      </p:sp>
      <p:sp>
        <p:nvSpPr>
          <p:cNvPr id="37" name="Google Shape;37;p8"/>
          <p:cNvSpPr txBox="1">
            <a:spLocks noGrp="1"/>
          </p:cNvSpPr>
          <p:nvPr>
            <p:ph type="body" idx="1"/>
          </p:nvPr>
        </p:nvSpPr>
        <p:spPr>
          <a:xfrm>
            <a:off x="952500" y="1674588"/>
            <a:ext cx="7239000" cy="2393700"/>
          </a:xfrm>
          <a:prstGeom prst="rect">
            <a:avLst/>
          </a:prstGeom>
        </p:spPr>
        <p:txBody>
          <a:bodyPr spcFirstLastPara="1" wrap="square" lIns="0" tIns="0" rIns="0" bIns="0" anchor="t" anchorCtr="0">
            <a:normAutofit/>
          </a:bodyPr>
          <a:lstStyle>
            <a:lvl1pPr marL="457200" lvl="0" indent="-317500" rtl="0">
              <a:spcBef>
                <a:spcPts val="0"/>
              </a:spcBef>
              <a:spcAft>
                <a:spcPts val="0"/>
              </a:spcAft>
              <a:buClr>
                <a:srgbClr val="434343"/>
              </a:buClr>
              <a:buSzPts val="1400"/>
              <a:buFont typeface="Exo 2"/>
              <a:buChar char="●"/>
              <a:defRPr sz="1400">
                <a:solidFill>
                  <a:srgbClr val="434343"/>
                </a:solidFill>
                <a:latin typeface="Exo 2"/>
                <a:ea typeface="Exo 2"/>
                <a:cs typeface="Exo 2"/>
                <a:sym typeface="Exo 2"/>
              </a:defRPr>
            </a:lvl1pPr>
            <a:lvl2pPr marL="914400" lvl="1"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2pPr>
            <a:lvl3pPr marL="1371600" lvl="2"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3pPr>
            <a:lvl4pPr marL="1828800" lvl="3"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4pPr>
            <a:lvl5pPr marL="2286000" lvl="4"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5pPr>
            <a:lvl6pPr marL="2743200" lvl="5"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6pPr>
            <a:lvl7pPr marL="3200400" lvl="6"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7pPr>
            <a:lvl8pPr marL="3657600" lvl="7"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8pPr>
            <a:lvl9pPr marL="4114800" lvl="8" indent="-317500" rtl="0">
              <a:spcBef>
                <a:spcPts val="0"/>
              </a:spcBef>
              <a:spcAft>
                <a:spcPts val="0"/>
              </a:spcAft>
              <a:buClr>
                <a:srgbClr val="434343"/>
              </a:buClr>
              <a:buSzPts val="1400"/>
              <a:buFont typeface="Exo 2"/>
              <a:buChar char="■"/>
              <a:defRPr>
                <a:solidFill>
                  <a:srgbClr val="434343"/>
                </a:solidFill>
                <a:latin typeface="Exo 2"/>
                <a:ea typeface="Exo 2"/>
                <a:cs typeface="Exo 2"/>
                <a:sym typeface="Exo 2"/>
              </a:defRPr>
            </a:lvl9pPr>
          </a:lstStyle>
          <a:p>
            <a:endParaRPr/>
          </a:p>
        </p:txBody>
      </p:sp>
      <p:sp>
        <p:nvSpPr>
          <p:cNvPr id="38" name="Google Shape;38;p8"/>
          <p:cNvSpPr txBox="1">
            <a:spLocks noGrp="1"/>
          </p:cNvSpPr>
          <p:nvPr>
            <p:ph type="sldNum" idx="12"/>
          </p:nvPr>
        </p:nvSpPr>
        <p:spPr>
          <a:xfrm>
            <a:off x="8393725" y="4738464"/>
            <a:ext cx="548700" cy="260700"/>
          </a:xfrm>
          <a:prstGeom prst="rect">
            <a:avLst/>
          </a:prstGeom>
        </p:spPr>
        <p:txBody>
          <a:bodyPr spcFirstLastPara="1" wrap="square" lIns="0" tIns="0" rIns="0" bIns="0" anchor="ctr" anchorCtr="0">
            <a:normAutofit/>
          </a:bodyPr>
          <a:lstStyle>
            <a:lvl1pPr lvl="0" rtl="0">
              <a:buNone/>
              <a:defRPr sz="800">
                <a:solidFill>
                  <a:schemeClr val="dk1"/>
                </a:solidFill>
                <a:latin typeface="Orbitron"/>
                <a:ea typeface="Orbitron"/>
                <a:cs typeface="Orbitron"/>
                <a:sym typeface="Orbitron"/>
              </a:defRPr>
            </a:lvl1pPr>
            <a:lvl2pPr lvl="1" rtl="0">
              <a:buNone/>
              <a:defRPr sz="800">
                <a:solidFill>
                  <a:schemeClr val="dk1"/>
                </a:solidFill>
                <a:latin typeface="Orbitron"/>
                <a:ea typeface="Orbitron"/>
                <a:cs typeface="Orbitron"/>
                <a:sym typeface="Orbitron"/>
              </a:defRPr>
            </a:lvl2pPr>
            <a:lvl3pPr lvl="2" rtl="0">
              <a:buNone/>
              <a:defRPr sz="800">
                <a:solidFill>
                  <a:schemeClr val="dk1"/>
                </a:solidFill>
                <a:latin typeface="Orbitron"/>
                <a:ea typeface="Orbitron"/>
                <a:cs typeface="Orbitron"/>
                <a:sym typeface="Orbitron"/>
              </a:defRPr>
            </a:lvl3pPr>
            <a:lvl4pPr lvl="3" rtl="0">
              <a:buNone/>
              <a:defRPr sz="800">
                <a:solidFill>
                  <a:schemeClr val="dk1"/>
                </a:solidFill>
                <a:latin typeface="Orbitron"/>
                <a:ea typeface="Orbitron"/>
                <a:cs typeface="Orbitron"/>
                <a:sym typeface="Orbitron"/>
              </a:defRPr>
            </a:lvl4pPr>
            <a:lvl5pPr lvl="4" rtl="0">
              <a:buNone/>
              <a:defRPr sz="800">
                <a:solidFill>
                  <a:schemeClr val="dk1"/>
                </a:solidFill>
                <a:latin typeface="Orbitron"/>
                <a:ea typeface="Orbitron"/>
                <a:cs typeface="Orbitron"/>
                <a:sym typeface="Orbitron"/>
              </a:defRPr>
            </a:lvl5pPr>
            <a:lvl6pPr lvl="5" rtl="0">
              <a:buNone/>
              <a:defRPr sz="800">
                <a:solidFill>
                  <a:schemeClr val="dk1"/>
                </a:solidFill>
                <a:latin typeface="Orbitron"/>
                <a:ea typeface="Orbitron"/>
                <a:cs typeface="Orbitron"/>
                <a:sym typeface="Orbitron"/>
              </a:defRPr>
            </a:lvl6pPr>
            <a:lvl7pPr lvl="6" rtl="0">
              <a:buNone/>
              <a:defRPr sz="800">
                <a:solidFill>
                  <a:schemeClr val="dk1"/>
                </a:solidFill>
                <a:latin typeface="Orbitron"/>
                <a:ea typeface="Orbitron"/>
                <a:cs typeface="Orbitron"/>
                <a:sym typeface="Orbitron"/>
              </a:defRPr>
            </a:lvl7pPr>
            <a:lvl8pPr lvl="7" rtl="0">
              <a:buNone/>
              <a:defRPr sz="800">
                <a:solidFill>
                  <a:schemeClr val="dk1"/>
                </a:solidFill>
                <a:latin typeface="Orbitron"/>
                <a:ea typeface="Orbitron"/>
                <a:cs typeface="Orbitron"/>
                <a:sym typeface="Orbitron"/>
              </a:defRPr>
            </a:lvl8pPr>
            <a:lvl9pPr lvl="8" rtl="0">
              <a:buNone/>
              <a:defRPr sz="800">
                <a:solidFill>
                  <a:schemeClr val="dk1"/>
                </a:solidFill>
                <a:latin typeface="Orbitron"/>
                <a:ea typeface="Orbitron"/>
                <a:cs typeface="Orbitron"/>
                <a:sym typeface="Orbitron"/>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C2A6FF9-8968-4E2D-A095-6D7FCBEC2CB4}"/>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13" name="Subtitle 2">
            <a:extLst>
              <a:ext uri="{FF2B5EF4-FFF2-40B4-BE49-F238E27FC236}">
                <a16:creationId xmlns:a16="http://schemas.microsoft.com/office/drawing/2014/main" id="{461E1BA8-2B30-4F5D-8555-8A8AA0BE3F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2" name="日期占位符 1">
            <a:extLst>
              <a:ext uri="{FF2B5EF4-FFF2-40B4-BE49-F238E27FC236}">
                <a16:creationId xmlns:a16="http://schemas.microsoft.com/office/drawing/2014/main" id="{DC8D737C-D4DE-4AFF-A195-76EAB7A52BD1}"/>
              </a:ext>
            </a:extLst>
          </p:cNvPr>
          <p:cNvSpPr>
            <a:spLocks noGrp="1"/>
          </p:cNvSpPr>
          <p:nvPr>
            <p:ph type="dt" sz="half" idx="10"/>
          </p:nvPr>
        </p:nvSpPr>
        <p:spPr/>
        <p:txBody>
          <a:bodyPr/>
          <a:lstStyle/>
          <a:p>
            <a:endParaRPr lang="en-US"/>
          </a:p>
        </p:txBody>
      </p:sp>
      <p:sp>
        <p:nvSpPr>
          <p:cNvPr id="3" name="页脚占位符 2">
            <a:extLst>
              <a:ext uri="{FF2B5EF4-FFF2-40B4-BE49-F238E27FC236}">
                <a16:creationId xmlns:a16="http://schemas.microsoft.com/office/drawing/2014/main" id="{32E2DB18-6E9F-4B6D-95F1-4B7A834E2DE3}"/>
              </a:ext>
            </a:extLst>
          </p:cNvPr>
          <p:cNvSpPr>
            <a:spLocks noGrp="1"/>
          </p:cNvSpPr>
          <p:nvPr>
            <p:ph type="ftr" sz="quarter" idx="11"/>
          </p:nvPr>
        </p:nvSpPr>
        <p:spPr/>
        <p:txBody>
          <a:bodyPr/>
          <a:lstStyle/>
          <a:p>
            <a:r>
              <a:rPr lang="en-US"/>
              <a:t>Department of Information Engineering, CUHK</a:t>
            </a:r>
          </a:p>
        </p:txBody>
      </p:sp>
      <p:sp>
        <p:nvSpPr>
          <p:cNvPr id="4" name="灯片编号占位符 3">
            <a:extLst>
              <a:ext uri="{FF2B5EF4-FFF2-40B4-BE49-F238E27FC236}">
                <a16:creationId xmlns:a16="http://schemas.microsoft.com/office/drawing/2014/main" id="{F3B806FD-80ED-4A0F-AF17-865158C124B5}"/>
              </a:ext>
            </a:extLst>
          </p:cNvPr>
          <p:cNvSpPr>
            <a:spLocks noGrp="1"/>
          </p:cNvSpPr>
          <p:nvPr>
            <p:ph type="sldNum" sz="quarter" idx="12"/>
          </p:nvPr>
        </p:nvSpPr>
        <p:spPr/>
        <p:txBody>
          <a:bodyPr/>
          <a:lstStyle/>
          <a:p>
            <a:fld id="{133E3D4C-25F8-4B54-99DC-3965E85D1AFA}" type="slidenum">
              <a:rPr lang="en-US" smtClean="0"/>
              <a:t>‹#›</a:t>
            </a:fld>
            <a:endParaRPr lang="en-US"/>
          </a:p>
        </p:txBody>
      </p:sp>
      <p:pic>
        <p:nvPicPr>
          <p:cNvPr id="6" name="图片 5" descr="图片包含 形状&#10;&#10;描述已自动生成">
            <a:extLst>
              <a:ext uri="{FF2B5EF4-FFF2-40B4-BE49-F238E27FC236}">
                <a16:creationId xmlns:a16="http://schemas.microsoft.com/office/drawing/2014/main" id="{73D6F0E4-F025-4BD8-8D78-DF916C9F4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360564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FE3F3098-5D32-4276-8029-075BB74E8D2B}"/>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83094115-EB4A-46D6-8255-0B7D05D8E37C}"/>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21ED7809-E9E5-41B0-B4C8-3BF1697BD6C7}"/>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AD2A450D-2DAF-4796-A12F-9631FB950082}"/>
              </a:ext>
            </a:extLst>
          </p:cNvPr>
          <p:cNvSpPr>
            <a:spLocks noGrp="1"/>
          </p:cNvSpPr>
          <p:nvPr>
            <p:ph type="title"/>
          </p:nvPr>
        </p:nvSpPr>
        <p:spPr>
          <a:xfrm>
            <a:off x="298939" y="85723"/>
            <a:ext cx="8546123" cy="994172"/>
          </a:xfrm>
        </p:spPr>
        <p:txBody>
          <a:bodyPr>
            <a:normAutofit/>
          </a:bodyPr>
          <a:lstStyle>
            <a:lvl1pPr>
              <a:defRPr kumimoji="0" lang="en-US" sz="3600" b="1" i="0" u="none" strike="noStrike" kern="1200" cap="none" spc="0" normalizeH="0" baseline="0" dirty="0" smtClean="0">
                <a:ln>
                  <a:noFill/>
                </a:ln>
                <a:solidFill>
                  <a:srgbClr val="C69200"/>
                </a:solidFill>
                <a:effectLst/>
                <a:uLnTx/>
                <a:uFillTx/>
                <a:latin typeface="Calibri Light" panose="020F0302020204030204"/>
                <a:ea typeface="+mj-ea"/>
                <a:cs typeface="+mj-cs"/>
              </a:defRPr>
            </a:lvl1pPr>
          </a:lstStyle>
          <a:p>
            <a:r>
              <a:rPr lang="en-US" dirty="0"/>
              <a:t>Click to edit Master title style</a:t>
            </a:r>
          </a:p>
        </p:txBody>
      </p:sp>
      <p:sp>
        <p:nvSpPr>
          <p:cNvPr id="11" name="Content Placeholder 2">
            <a:extLst>
              <a:ext uri="{FF2B5EF4-FFF2-40B4-BE49-F238E27FC236}">
                <a16:creationId xmlns:a16="http://schemas.microsoft.com/office/drawing/2014/main" id="{27370E1B-D4AD-4324-9698-619998C71F92}"/>
              </a:ext>
            </a:extLst>
          </p:cNvPr>
          <p:cNvSpPr>
            <a:spLocks noGrp="1"/>
          </p:cNvSpPr>
          <p:nvPr>
            <p:ph idx="1"/>
          </p:nvPr>
        </p:nvSpPr>
        <p:spPr>
          <a:xfrm>
            <a:off x="298939" y="1079895"/>
            <a:ext cx="8546123" cy="3786278"/>
          </a:xfrm>
        </p:spPr>
        <p:txBody>
          <a:bodyPr/>
          <a:lstStyle>
            <a:lvl1pPr>
              <a:defRPr sz="2250">
                <a:latin typeface="Times New Roman" panose="02020603050405020304" pitchFamily="18" charset="0"/>
                <a:cs typeface="Times New Roman" panose="02020603050405020304" pitchFamily="18" charset="0"/>
              </a:defRPr>
            </a:lvl1pPr>
            <a:lvl2pPr marL="514350" indent="-171450">
              <a:buFont typeface="Courier New" panose="02070309020205020404" pitchFamily="49" charset="0"/>
              <a:buChar char="o"/>
              <a:defRPr sz="1950">
                <a:latin typeface="Times New Roman" panose="02020603050405020304" pitchFamily="18" charset="0"/>
                <a:cs typeface="Times New Roman" panose="02020603050405020304" pitchFamily="18" charset="0"/>
              </a:defRPr>
            </a:lvl2pPr>
            <a:lvl3pPr>
              <a:defRPr sz="1650">
                <a:latin typeface="Times New Roman" panose="02020603050405020304" pitchFamily="18" charset="0"/>
                <a:cs typeface="Times New Roman" panose="02020603050405020304" pitchFamily="18" charset="0"/>
              </a:defRPr>
            </a:lvl3pPr>
            <a:lvl4pPr marL="1200150" indent="-171450">
              <a:buFont typeface="Courier New" panose="02070309020205020404" pitchFamily="49" charset="0"/>
              <a:buChar char="o"/>
              <a:defRPr sz="1350">
                <a:latin typeface="Times New Roman" panose="02020603050405020304" pitchFamily="18" charset="0"/>
                <a:cs typeface="Times New Roman" panose="02020603050405020304" pitchFamily="18" charset="0"/>
              </a:defRPr>
            </a:lvl4pPr>
            <a:lvl5pPr>
              <a:defRPr sz="135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041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C607711B-FEDE-4910-8A9C-B2E8F2D2299F}"/>
              </a:ext>
            </a:extLst>
          </p:cNvPr>
          <p:cNvSpPr>
            <a:spLocks noGrp="1"/>
          </p:cNvSpPr>
          <p:nvPr>
            <p:ph type="dt" sz="half" idx="10"/>
          </p:nvPr>
        </p:nvSpPr>
        <p:spPr>
          <a:xfrm>
            <a:off x="298939" y="4866173"/>
            <a:ext cx="2057400" cy="273844"/>
          </a:xfrm>
        </p:spPr>
        <p:txBody>
          <a:bodyPr/>
          <a:lstStyle/>
          <a:p>
            <a:endParaRPr lang="en-US" dirty="0"/>
          </a:p>
        </p:txBody>
      </p:sp>
      <p:sp>
        <p:nvSpPr>
          <p:cNvPr id="8" name="Footer Placeholder 4">
            <a:extLst>
              <a:ext uri="{FF2B5EF4-FFF2-40B4-BE49-F238E27FC236}">
                <a16:creationId xmlns:a16="http://schemas.microsoft.com/office/drawing/2014/main" id="{BEBA1C10-2135-41EA-AE3E-5A68ED04656A}"/>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9" name="Slide Number Placeholder 5">
            <a:extLst>
              <a:ext uri="{FF2B5EF4-FFF2-40B4-BE49-F238E27FC236}">
                <a16:creationId xmlns:a16="http://schemas.microsoft.com/office/drawing/2014/main" id="{366F7350-F339-49FC-8700-740DD8A644CB}"/>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
        <p:nvSpPr>
          <p:cNvPr id="10" name="Title 1">
            <a:extLst>
              <a:ext uri="{FF2B5EF4-FFF2-40B4-BE49-F238E27FC236}">
                <a16:creationId xmlns:a16="http://schemas.microsoft.com/office/drawing/2014/main" id="{6D03B9A4-F991-4B84-BA39-77F7F44C4E27}"/>
              </a:ext>
            </a:extLst>
          </p:cNvPr>
          <p:cNvSpPr>
            <a:spLocks noGrp="1"/>
          </p:cNvSpPr>
          <p:nvPr>
            <p:ph type="title"/>
          </p:nvPr>
        </p:nvSpPr>
        <p:spPr>
          <a:xfrm>
            <a:off x="623888" y="1282304"/>
            <a:ext cx="7886700" cy="2139553"/>
          </a:xfrm>
        </p:spPr>
        <p:txBody>
          <a:bodyPr anchor="b">
            <a:normAutofit/>
          </a:bodyPr>
          <a:lstStyle>
            <a:lvl1pPr>
              <a:defRPr kumimoji="0" lang="en-US" sz="3750" b="1" i="0" u="none" strike="noStrike" kern="1200" cap="none" spc="0" normalizeH="0" baseline="0" dirty="0" smtClean="0">
                <a:ln>
                  <a:noFill/>
                </a:ln>
                <a:solidFill>
                  <a:srgbClr val="C69200"/>
                </a:solidFill>
                <a:effectLst/>
                <a:uLnTx/>
                <a:uFillTx/>
                <a:latin typeface="Calibri Light" panose="020F0302020204030204"/>
                <a:ea typeface="新細明體" panose="02020500000000000000" pitchFamily="18" charset="-120"/>
                <a:cs typeface="+mj-cs"/>
              </a:defRPr>
            </a:lvl1pPr>
          </a:lstStyle>
          <a:p>
            <a:r>
              <a:rPr lang="en-US" dirty="0"/>
              <a:t>Click to edit Master title style</a:t>
            </a:r>
          </a:p>
        </p:txBody>
      </p:sp>
      <p:sp>
        <p:nvSpPr>
          <p:cNvPr id="11" name="Text Placeholder 2">
            <a:extLst>
              <a:ext uri="{FF2B5EF4-FFF2-40B4-BE49-F238E27FC236}">
                <a16:creationId xmlns:a16="http://schemas.microsoft.com/office/drawing/2014/main" id="{887B7E49-1C6D-4847-8099-6693254C64D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2" name="图片 1" descr="图片包含 形状&#10;&#10;描述已自动生成">
            <a:extLst>
              <a:ext uri="{FF2B5EF4-FFF2-40B4-BE49-F238E27FC236}">
                <a16:creationId xmlns:a16="http://schemas.microsoft.com/office/drawing/2014/main" id="{C9783CCD-0063-401D-B4F8-5A17729BAA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26" y="38101"/>
            <a:ext cx="3715574" cy="734615"/>
          </a:xfrm>
          <a:prstGeom prst="rect">
            <a:avLst/>
          </a:prstGeom>
        </p:spPr>
      </p:pic>
    </p:spTree>
    <p:extLst>
      <p:ext uri="{BB962C8B-B14F-4D97-AF65-F5344CB8AC3E}">
        <p14:creationId xmlns:p14="http://schemas.microsoft.com/office/powerpoint/2010/main" val="194658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195BB-D8A1-4C05-BF31-589F04650C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01D94-FDE5-41E1-A608-37D584E6286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6BEA94-1A2D-4E0A-B775-6DE5B61F581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7979FD57-834E-4094-BF2E-2DB16E82E103}"/>
              </a:ext>
            </a:extLst>
          </p:cNvPr>
          <p:cNvSpPr>
            <a:spLocks noGrp="1"/>
          </p:cNvSpPr>
          <p:nvPr>
            <p:ph type="dt" sz="half" idx="10"/>
          </p:nvPr>
        </p:nvSpPr>
        <p:spPr>
          <a:xfrm>
            <a:off x="298939" y="4866173"/>
            <a:ext cx="2057400" cy="273844"/>
          </a:xfrm>
        </p:spPr>
        <p:txBody>
          <a:bodyPr/>
          <a:lstStyle/>
          <a:p>
            <a:endParaRPr lang="en-US" dirty="0"/>
          </a:p>
        </p:txBody>
      </p:sp>
      <p:sp>
        <p:nvSpPr>
          <p:cNvPr id="9" name="Footer Placeholder 4">
            <a:extLst>
              <a:ext uri="{FF2B5EF4-FFF2-40B4-BE49-F238E27FC236}">
                <a16:creationId xmlns:a16="http://schemas.microsoft.com/office/drawing/2014/main" id="{2C1B05D0-3E46-4826-83BA-110A33088784}"/>
              </a:ext>
            </a:extLst>
          </p:cNvPr>
          <p:cNvSpPr>
            <a:spLocks noGrp="1"/>
          </p:cNvSpPr>
          <p:nvPr>
            <p:ph type="ftr" sz="quarter" idx="11"/>
          </p:nvPr>
        </p:nvSpPr>
        <p:spPr>
          <a:xfrm>
            <a:off x="3028950" y="4866173"/>
            <a:ext cx="3086100" cy="273844"/>
          </a:xfrm>
        </p:spPr>
        <p:txBody>
          <a:bodyPr/>
          <a:lstStyle/>
          <a:p>
            <a:r>
              <a:rPr lang="en-US"/>
              <a:t>Department of Information Engineering, CUHK</a:t>
            </a:r>
            <a:endParaRPr lang="en-US" dirty="0"/>
          </a:p>
        </p:txBody>
      </p:sp>
      <p:sp>
        <p:nvSpPr>
          <p:cNvPr id="10" name="Slide Number Placeholder 5">
            <a:extLst>
              <a:ext uri="{FF2B5EF4-FFF2-40B4-BE49-F238E27FC236}">
                <a16:creationId xmlns:a16="http://schemas.microsoft.com/office/drawing/2014/main" id="{7D2407CC-F3C5-45F8-914B-9213305E63D0}"/>
              </a:ext>
            </a:extLst>
          </p:cNvPr>
          <p:cNvSpPr>
            <a:spLocks noGrp="1"/>
          </p:cNvSpPr>
          <p:nvPr>
            <p:ph type="sldNum" sz="quarter" idx="12"/>
          </p:nvPr>
        </p:nvSpPr>
        <p:spPr>
          <a:xfrm>
            <a:off x="6787662" y="4866173"/>
            <a:ext cx="2057400" cy="273844"/>
          </a:xfrm>
        </p:spPr>
        <p:txBody>
          <a:bodyPr/>
          <a:lstStyle>
            <a:lvl1pPr>
              <a:defRPr sz="1200"/>
            </a:lvl1pPr>
          </a:lstStyle>
          <a:p>
            <a:fld id="{CFA707EE-0EA5-4F95-A626-B617CA098217}" type="slidenum">
              <a:rPr lang="en-US" smtClean="0"/>
              <a:pPr/>
              <a:t>‹#›</a:t>
            </a:fld>
            <a:endParaRPr lang="en-US" dirty="0"/>
          </a:p>
        </p:txBody>
      </p:sp>
    </p:spTree>
    <p:extLst>
      <p:ext uri="{BB962C8B-B14F-4D97-AF65-F5344CB8AC3E}">
        <p14:creationId xmlns:p14="http://schemas.microsoft.com/office/powerpoint/2010/main" val="66847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9AFB-7E1E-44DC-A676-2DCEC56C987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A06306-8E32-43C1-85DA-D46E865D976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6392C-362B-43D3-9F9C-D72F99106DD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DBF419-987B-4AB8-A8FD-27661889AF5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FE02270-9F4C-4E8F-9CD7-B37B6833D1F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66BC4-8398-4E71-A7D2-131C38E7F18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283A3CE-ADB0-4777-8BAB-D54689C1CB31}"/>
              </a:ext>
            </a:extLst>
          </p:cNvPr>
          <p:cNvSpPr>
            <a:spLocks noGrp="1"/>
          </p:cNvSpPr>
          <p:nvPr>
            <p:ph type="ftr" sz="quarter" idx="11"/>
          </p:nvPr>
        </p:nvSpPr>
        <p:spPr/>
        <p:txBody>
          <a:bodyPr/>
          <a:lstStyle/>
          <a:p>
            <a:r>
              <a:rPr lang="en-US"/>
              <a:t>Department of Information Engineering, CUHK</a:t>
            </a:r>
          </a:p>
        </p:txBody>
      </p:sp>
      <p:sp>
        <p:nvSpPr>
          <p:cNvPr id="9" name="Slide Number Placeholder 8">
            <a:extLst>
              <a:ext uri="{FF2B5EF4-FFF2-40B4-BE49-F238E27FC236}">
                <a16:creationId xmlns:a16="http://schemas.microsoft.com/office/drawing/2014/main" id="{316CBA20-5CEF-43BD-9326-EDED3D821B4C}"/>
              </a:ext>
            </a:extLst>
          </p:cNvPr>
          <p:cNvSpPr>
            <a:spLocks noGrp="1"/>
          </p:cNvSpPr>
          <p:nvPr>
            <p:ph type="sldNum" sz="quarter" idx="12"/>
          </p:nvPr>
        </p:nvSpPr>
        <p:spPr/>
        <p:txBody>
          <a:bodyPr/>
          <a:lstStyle/>
          <a:p>
            <a:fld id="{133E3D4C-25F8-4B54-99DC-3965E85D1AFA}" type="slidenum">
              <a:rPr lang="en-US" smtClean="0"/>
              <a:t>‹#›</a:t>
            </a:fld>
            <a:endParaRPr lang="en-US"/>
          </a:p>
        </p:txBody>
      </p:sp>
    </p:spTree>
    <p:extLst>
      <p:ext uri="{BB962C8B-B14F-4D97-AF65-F5344CB8AC3E}">
        <p14:creationId xmlns:p14="http://schemas.microsoft.com/office/powerpoint/2010/main" val="3024148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6950" y="799175"/>
            <a:ext cx="71901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SzPts val="2800"/>
              <a:buFont typeface="Orbitron"/>
              <a:buNone/>
              <a:defRPr sz="2800" b="1">
                <a:latin typeface="Orbitron"/>
                <a:ea typeface="Orbitron"/>
                <a:cs typeface="Orbitron"/>
                <a:sym typeface="Orbitron"/>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7" name="Google Shape;7;p1"/>
          <p:cNvSpPr txBox="1">
            <a:spLocks noGrp="1"/>
          </p:cNvSpPr>
          <p:nvPr>
            <p:ph type="body" idx="1"/>
          </p:nvPr>
        </p:nvSpPr>
        <p:spPr>
          <a:xfrm>
            <a:off x="976950" y="1570425"/>
            <a:ext cx="7190100" cy="2653800"/>
          </a:xfrm>
          <a:prstGeom prst="rect">
            <a:avLst/>
          </a:prstGeom>
          <a:noFill/>
          <a:ln>
            <a:noFill/>
          </a:ln>
        </p:spPr>
        <p:txBody>
          <a:bodyPr spcFirstLastPara="1" wrap="square" lIns="0" tIns="0" rIns="0" bIns="0" anchor="t" anchorCtr="0">
            <a:normAutofit/>
          </a:bodyPr>
          <a:lstStyle>
            <a:lvl1pPr marL="457200" lvl="0" indent="-342900" rtl="0">
              <a:lnSpc>
                <a:spcPct val="115000"/>
              </a:lnSpc>
              <a:spcBef>
                <a:spcPts val="0"/>
              </a:spcBef>
              <a:spcAft>
                <a:spcPts val="0"/>
              </a:spcAft>
              <a:buSzPts val="1800"/>
              <a:buFont typeface="Exo 2"/>
              <a:buChar char="●"/>
              <a:defRPr sz="1800">
                <a:latin typeface="Exo 2"/>
                <a:ea typeface="Exo 2"/>
                <a:cs typeface="Exo 2"/>
                <a:sym typeface="Exo 2"/>
              </a:defRPr>
            </a:lvl1pPr>
            <a:lvl2pPr marL="914400" lvl="1" indent="-317500" rtl="0">
              <a:lnSpc>
                <a:spcPct val="115000"/>
              </a:lnSpc>
              <a:spcBef>
                <a:spcPts val="0"/>
              </a:spcBef>
              <a:spcAft>
                <a:spcPts val="0"/>
              </a:spcAft>
              <a:buSzPts val="1400"/>
              <a:buFont typeface="Exo 2"/>
              <a:buChar char="○"/>
              <a:defRPr>
                <a:latin typeface="Exo 2"/>
                <a:ea typeface="Exo 2"/>
                <a:cs typeface="Exo 2"/>
                <a:sym typeface="Exo 2"/>
              </a:defRPr>
            </a:lvl2pPr>
            <a:lvl3pPr marL="1371600" lvl="2" indent="-317500" rtl="0">
              <a:lnSpc>
                <a:spcPct val="115000"/>
              </a:lnSpc>
              <a:spcBef>
                <a:spcPts val="0"/>
              </a:spcBef>
              <a:spcAft>
                <a:spcPts val="0"/>
              </a:spcAft>
              <a:buSzPts val="1400"/>
              <a:buFont typeface="Exo 2"/>
              <a:buChar char="■"/>
              <a:defRPr>
                <a:latin typeface="Exo 2"/>
                <a:ea typeface="Exo 2"/>
                <a:cs typeface="Exo 2"/>
                <a:sym typeface="Exo 2"/>
              </a:defRPr>
            </a:lvl3pPr>
            <a:lvl4pPr marL="1828800" lvl="3" indent="-317500" rtl="0">
              <a:lnSpc>
                <a:spcPct val="115000"/>
              </a:lnSpc>
              <a:spcBef>
                <a:spcPts val="0"/>
              </a:spcBef>
              <a:spcAft>
                <a:spcPts val="0"/>
              </a:spcAft>
              <a:buSzPts val="1400"/>
              <a:buFont typeface="Exo 2"/>
              <a:buChar char="●"/>
              <a:defRPr>
                <a:latin typeface="Exo 2"/>
                <a:ea typeface="Exo 2"/>
                <a:cs typeface="Exo 2"/>
                <a:sym typeface="Exo 2"/>
              </a:defRPr>
            </a:lvl4pPr>
            <a:lvl5pPr marL="2286000" lvl="4" indent="-317500" rtl="0">
              <a:lnSpc>
                <a:spcPct val="115000"/>
              </a:lnSpc>
              <a:spcBef>
                <a:spcPts val="0"/>
              </a:spcBef>
              <a:spcAft>
                <a:spcPts val="0"/>
              </a:spcAft>
              <a:buSzPts val="1400"/>
              <a:buFont typeface="Exo 2"/>
              <a:buChar char="○"/>
              <a:defRPr>
                <a:latin typeface="Exo 2"/>
                <a:ea typeface="Exo 2"/>
                <a:cs typeface="Exo 2"/>
                <a:sym typeface="Exo 2"/>
              </a:defRPr>
            </a:lvl5pPr>
            <a:lvl6pPr marL="2743200" lvl="5" indent="-317500" rtl="0">
              <a:lnSpc>
                <a:spcPct val="115000"/>
              </a:lnSpc>
              <a:spcBef>
                <a:spcPts val="0"/>
              </a:spcBef>
              <a:spcAft>
                <a:spcPts val="0"/>
              </a:spcAft>
              <a:buSzPts val="1400"/>
              <a:buFont typeface="Exo 2"/>
              <a:buChar char="■"/>
              <a:defRPr>
                <a:latin typeface="Exo 2"/>
                <a:ea typeface="Exo 2"/>
                <a:cs typeface="Exo 2"/>
                <a:sym typeface="Exo 2"/>
              </a:defRPr>
            </a:lvl6pPr>
            <a:lvl7pPr marL="3200400" lvl="6" indent="-317500" rtl="0">
              <a:lnSpc>
                <a:spcPct val="115000"/>
              </a:lnSpc>
              <a:spcBef>
                <a:spcPts val="0"/>
              </a:spcBef>
              <a:spcAft>
                <a:spcPts val="0"/>
              </a:spcAft>
              <a:buSzPts val="1400"/>
              <a:buFont typeface="Exo 2"/>
              <a:buChar char="●"/>
              <a:defRPr>
                <a:latin typeface="Exo 2"/>
                <a:ea typeface="Exo 2"/>
                <a:cs typeface="Exo 2"/>
                <a:sym typeface="Exo 2"/>
              </a:defRPr>
            </a:lvl7pPr>
            <a:lvl8pPr marL="3657600" lvl="7" indent="-317500" rtl="0">
              <a:lnSpc>
                <a:spcPct val="115000"/>
              </a:lnSpc>
              <a:spcBef>
                <a:spcPts val="0"/>
              </a:spcBef>
              <a:spcAft>
                <a:spcPts val="0"/>
              </a:spcAft>
              <a:buSzPts val="1400"/>
              <a:buFont typeface="Exo 2"/>
              <a:buChar char="○"/>
              <a:defRPr>
                <a:latin typeface="Exo 2"/>
                <a:ea typeface="Exo 2"/>
                <a:cs typeface="Exo 2"/>
                <a:sym typeface="Exo 2"/>
              </a:defRPr>
            </a:lvl8pPr>
            <a:lvl9pPr marL="4114800" lvl="8" indent="-317500" rtl="0">
              <a:lnSpc>
                <a:spcPct val="115000"/>
              </a:lnSpc>
              <a:spcBef>
                <a:spcPts val="0"/>
              </a:spcBef>
              <a:spcAft>
                <a:spcPts val="0"/>
              </a:spcAft>
              <a:buSzPts val="1400"/>
              <a:buFont typeface="Exo 2"/>
              <a:buChar char="■"/>
              <a:defRPr>
                <a:latin typeface="Exo 2"/>
                <a:ea typeface="Exo 2"/>
                <a:cs typeface="Exo 2"/>
                <a:sym typeface="Ex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A1A00-E7F0-4302-8A04-5984DC2F78D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9027C7-B096-4AF2-806F-E46D373F8F4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0AA33-B0D2-4E48-AD19-0DCCA64C7A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9F4F6D2-DDAC-4FA8-9E56-5A8E611CB8E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Department of Information Engineering, CUHK</a:t>
            </a:r>
          </a:p>
        </p:txBody>
      </p:sp>
      <p:sp>
        <p:nvSpPr>
          <p:cNvPr id="6" name="Slide Number Placeholder 5">
            <a:extLst>
              <a:ext uri="{FF2B5EF4-FFF2-40B4-BE49-F238E27FC236}">
                <a16:creationId xmlns:a16="http://schemas.microsoft.com/office/drawing/2014/main" id="{271C98C7-46BA-4EB7-BDB3-F10E3E55DBC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33E3D4C-25F8-4B54-99DC-3965E85D1AFA}" type="slidenum">
              <a:rPr lang="en-US" smtClean="0"/>
              <a:t>‹#›</a:t>
            </a:fld>
            <a:endParaRPr lang="en-US"/>
          </a:p>
        </p:txBody>
      </p:sp>
    </p:spTree>
    <p:extLst>
      <p:ext uri="{BB962C8B-B14F-4D97-AF65-F5344CB8AC3E}">
        <p14:creationId xmlns:p14="http://schemas.microsoft.com/office/powerpoint/2010/main" val="13493164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20.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nb-chain/bsc/blob/70d08a5791d0650322e79591ac1fb869df607586/p2p/peer_error.go#L57" TargetMode="External"/><Relationship Id="rId2" Type="http://schemas.openxmlformats.org/officeDocument/2006/relationships/hyperlink" Target="https://github.com/bnb-chain/bsc/blob/70d08a5791d0650322e79591ac1fb869df607586/p2p/peer.go#L343" TargetMode="Externa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github.com/bnb-chain/bsc/blob/70d08a5791d0650322e79591ac1fb869df607586/p2p/peer.go#L34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thereum-%20optimism/optimism/blob/c201f3f1912f60b373d49674c6d92c1a11397f8f/l2geth/consensus/ethash/algorithm.go#L316" TargetMode="External"/><Relationship Id="rId2" Type="http://schemas.openxmlformats.org/officeDocument/2006/relationships/hyperlink" Target="https://github.com/ethereum-%20optimism/optimism/blob/c201f3f1912f60b373d49674c6d92c1a11397f8f/l2geth/consensus/ethash/algorithm.go#L307-L311" TargetMode="Externa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ethereum-optimism/optimism/blob/c201f3f1912f60b373d49674c6d92c1a11397f8f/l2geth/les/server_handler.go#L595"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aurorachain-io/go-aoa/blob/b069bc29cfc5959776062a2d2289246188f1dd7f/core/vm/instructions.go#L698"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ndss-symposium.org/ndss-paper/blockscope" TargetMode="External"/><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VPRLab/BlockScope"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35225" y="1115950"/>
            <a:ext cx="3704434" cy="1353600"/>
          </a:xfrm>
          <a:prstGeom prst="rect">
            <a:avLst/>
          </a:prstGeom>
        </p:spPr>
        <p:txBody>
          <a:bodyPr spcFirstLastPara="1" wrap="square" lIns="0" tIns="0" rIns="0" bIns="0" anchor="t" anchorCtr="0">
            <a:noAutofit/>
          </a:bodyPr>
          <a:lstStyle/>
          <a:p>
            <a:pPr lvl="0"/>
            <a:r>
              <a:rPr lang="en-HK" sz="2000" b="0" dirty="0"/>
              <a:t>Discovering and Investigating Propagated Vulnerabilities from Ethereum to Its Layer-2 Blockchains</a:t>
            </a:r>
            <a:endParaRPr sz="2000" dirty="0"/>
          </a:p>
        </p:txBody>
      </p:sp>
      <p:sp>
        <p:nvSpPr>
          <p:cNvPr id="59" name="Google Shape;59;p12"/>
          <p:cNvSpPr txBox="1">
            <a:spLocks noGrp="1"/>
          </p:cNvSpPr>
          <p:nvPr>
            <p:ph type="subTitle" idx="1"/>
          </p:nvPr>
        </p:nvSpPr>
        <p:spPr>
          <a:xfrm>
            <a:off x="4485375" y="2987525"/>
            <a:ext cx="3422100" cy="334200"/>
          </a:xfrm>
          <a:prstGeom prst="rect">
            <a:avLst/>
          </a:prstGeom>
        </p:spPr>
        <p:txBody>
          <a:bodyPr spcFirstLastPara="1" wrap="square" lIns="0" tIns="0" rIns="0" bIns="0" anchor="t" anchorCtr="0">
            <a:normAutofit fontScale="62500" lnSpcReduction="20000"/>
          </a:bodyPr>
          <a:lstStyle/>
          <a:p>
            <a:pPr marL="0" lvl="0" indent="0" algn="l" rtl="0">
              <a:spcBef>
                <a:spcPts val="0"/>
              </a:spcBef>
              <a:spcAft>
                <a:spcPts val="1200"/>
              </a:spcAft>
              <a:buNone/>
            </a:pPr>
            <a:r>
              <a:rPr lang="en-GB" dirty="0" err="1"/>
              <a:t>Dr.</a:t>
            </a:r>
            <a:r>
              <a:rPr lang="en-GB" dirty="0"/>
              <a:t> </a:t>
            </a:r>
            <a:r>
              <a:rPr lang="en-GB" dirty="0" err="1"/>
              <a:t>Daoyuan</a:t>
            </a:r>
            <a:r>
              <a:rPr lang="en-GB"/>
              <a:t> Wu</a:t>
            </a:r>
            <a:endParaRPr dirty="0"/>
          </a:p>
        </p:txBody>
      </p:sp>
      <p:sp>
        <p:nvSpPr>
          <p:cNvPr id="60" name="Google Shape;60;p12"/>
          <p:cNvSpPr txBox="1">
            <a:spLocks noGrp="1"/>
          </p:cNvSpPr>
          <p:nvPr>
            <p:ph type="subTitle" idx="2"/>
          </p:nvPr>
        </p:nvSpPr>
        <p:spPr>
          <a:xfrm>
            <a:off x="4485375" y="3370088"/>
            <a:ext cx="3422100" cy="3342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sz="1200" dirty="0"/>
              <a:t>Research Assistant Professor, HKUST</a:t>
            </a:r>
            <a:endParaRPr sz="1200" dirty="0"/>
          </a:p>
        </p:txBody>
      </p:sp>
      <p:sp>
        <p:nvSpPr>
          <p:cNvPr id="61" name="Google Shape;61;p12"/>
          <p:cNvSpPr txBox="1">
            <a:spLocks noGrp="1"/>
          </p:cNvSpPr>
          <p:nvPr>
            <p:ph type="subTitle" idx="3"/>
          </p:nvPr>
        </p:nvSpPr>
        <p:spPr>
          <a:xfrm>
            <a:off x="4485375" y="4354275"/>
            <a:ext cx="1854900" cy="1206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GB" dirty="0"/>
              <a:t>TRACK 1</a:t>
            </a:r>
            <a:endParaRPr dirty="0"/>
          </a:p>
        </p:txBody>
      </p:sp>
      <p:sp>
        <p:nvSpPr>
          <p:cNvPr id="62" name="Google Shape;62;p12"/>
          <p:cNvSpPr txBox="1">
            <a:spLocks noGrp="1"/>
          </p:cNvSpPr>
          <p:nvPr>
            <p:ph type="subTitle" idx="4"/>
          </p:nvPr>
        </p:nvSpPr>
        <p:spPr>
          <a:xfrm>
            <a:off x="7535025" y="4354275"/>
            <a:ext cx="743700" cy="120600"/>
          </a:xfrm>
          <a:prstGeom prst="rect">
            <a:avLst/>
          </a:prstGeom>
        </p:spPr>
        <p:txBody>
          <a:bodyPr spcFirstLastPara="1" wrap="square" lIns="0" tIns="0" rIns="0" bIns="0" anchor="t" anchorCtr="0">
            <a:noAutofit/>
          </a:bodyPr>
          <a:lstStyle/>
          <a:p>
            <a:pPr marL="0" lvl="0" indent="0" algn="r" rtl="0">
              <a:spcBef>
                <a:spcPts val="0"/>
              </a:spcBef>
              <a:spcAft>
                <a:spcPts val="1200"/>
              </a:spcAft>
              <a:buNone/>
            </a:pPr>
            <a:r>
              <a:rPr lang="en-GB" dirty="0"/>
              <a:t>30 AUG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F2BD7F1C-B787-5E90-99AB-996096C4C62E}"/>
              </a:ext>
            </a:extLst>
          </p:cNvPr>
          <p:cNvGraphicFramePr>
            <a:graphicFrameLocks noGrp="1"/>
          </p:cNvGraphicFramePr>
          <p:nvPr>
            <p:extLst>
              <p:ext uri="{D42A27DB-BD31-4B8C-83A1-F6EECF244321}">
                <p14:modId xmlns:p14="http://schemas.microsoft.com/office/powerpoint/2010/main" val="1596390101"/>
              </p:ext>
            </p:extLst>
          </p:nvPr>
        </p:nvGraphicFramePr>
        <p:xfrm>
          <a:off x="220226" y="1613755"/>
          <a:ext cx="4471716" cy="2804160"/>
        </p:xfrm>
        <a:graphic>
          <a:graphicData uri="http://schemas.openxmlformats.org/drawingml/2006/table">
            <a:tbl>
              <a:tblPr>
                <a:tableStyleId>{2D5ABB26-0587-4C30-8999-92F81FD0307C}</a:tableStyleId>
              </a:tblPr>
              <a:tblGrid>
                <a:gridCol w="158259">
                  <a:extLst>
                    <a:ext uri="{9D8B030D-6E8A-4147-A177-3AD203B41FA5}">
                      <a16:colId xmlns:a16="http://schemas.microsoft.com/office/drawing/2014/main" val="4033852406"/>
                    </a:ext>
                  </a:extLst>
                </a:gridCol>
                <a:gridCol w="113045">
                  <a:extLst>
                    <a:ext uri="{9D8B030D-6E8A-4147-A177-3AD203B41FA5}">
                      <a16:colId xmlns:a16="http://schemas.microsoft.com/office/drawing/2014/main" val="3099508786"/>
                    </a:ext>
                  </a:extLst>
                </a:gridCol>
                <a:gridCol w="4200412">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3</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chemeClr val="tx1"/>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5763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phashBlock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946772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DDDB"/>
                    </a:solidFill>
                  </a:tcPr>
                </a:tc>
                <a:extLst>
                  <a:ext uri="{0D108BD9-81ED-4DB2-BD59-A6C34878D82A}">
                    <a16:rowId xmlns:a16="http://schemas.microsoft.com/office/drawing/2014/main" val="423809742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chainparams.GetConsensus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53574346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state.CorruptionPossible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2893001758"/>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00" dirty="0">
                          <a:solidFill>
                            <a:sysClr val="windowText" lastClr="000000"/>
                          </a:solidFill>
                          <a:latin typeface="Times New Roman" panose="02020603050405020304" pitchFamily="18" charset="0"/>
                          <a:cs typeface="Times New Roman" panose="02020603050405020304" pitchFamily="18" charset="0"/>
                        </a:rPr>
                        <a:t>+</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AbortNode</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(state, “Corrupt block found </a:t>
                      </a:r>
                      <a:r>
                        <a:rPr lang="en-US"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DFFCC"/>
                    </a:solidFill>
                  </a:tcPr>
                </a:tc>
                <a:extLst>
                  <a:ext uri="{0D108BD9-81ED-4DB2-BD59-A6C34878D82A}">
                    <a16:rowId xmlns:a16="http://schemas.microsoft.com/office/drawing/2014/main" val="1785283363"/>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0</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1</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nullptr</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2</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13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chainparams.GetConsensus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r>
                        <a:rPr lang="en-US" altLang="zh-CN" sz="700" dirty="0">
                          <a:solidFill>
                            <a:sysClr val="windowText" lastClr="000000"/>
                          </a:solidFill>
                          <a:latin typeface="Times New Roman" panose="02020603050405020304" pitchFamily="18" charset="0"/>
                          <a:cs typeface="Times New Roman" panose="02020603050405020304" pitchFamily="18" charset="0"/>
                        </a:rPr>
                        <a:t>4</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2" name="Slide Number Placeholder 1">
            <a:extLst>
              <a:ext uri="{FF2B5EF4-FFF2-40B4-BE49-F238E27FC236}">
                <a16:creationId xmlns:a16="http://schemas.microsoft.com/office/drawing/2014/main" id="{CBA1A2C3-F3D2-248F-414F-3DD74A7BFD4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10</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F24FDD8-E2DB-6081-D531-14DE71E77A1F}"/>
              </a:ext>
            </a:extLst>
          </p:cNvPr>
          <p:cNvSpPr>
            <a:spLocks noGrp="1"/>
          </p:cNvSpPr>
          <p:nvPr>
            <p:ph type="title"/>
          </p:nvPr>
        </p:nvSpPr>
        <p:spPr/>
        <p:txBody>
          <a:bodyPr>
            <a:normAutofit/>
          </a:bodyPr>
          <a:lstStyle/>
          <a:p>
            <a:r>
              <a:rPr lang="en-US" dirty="0"/>
              <a:t>Context-based Candidate Clone Search</a:t>
            </a:r>
          </a:p>
        </p:txBody>
      </p:sp>
      <p:cxnSp>
        <p:nvCxnSpPr>
          <p:cNvPr id="6" name="Straight Connector 5">
            <a:extLst>
              <a:ext uri="{FF2B5EF4-FFF2-40B4-BE49-F238E27FC236}">
                <a16:creationId xmlns:a16="http://schemas.microsoft.com/office/drawing/2014/main" id="{4D144D04-3E84-A224-B159-787FA0B2C4E0}"/>
              </a:ext>
            </a:extLst>
          </p:cNvPr>
          <p:cNvCxnSpPr>
            <a:cxnSpLocks/>
          </p:cNvCxnSpPr>
          <p:nvPr/>
        </p:nvCxnSpPr>
        <p:spPr>
          <a:xfrm>
            <a:off x="4893109" y="1355725"/>
            <a:ext cx="0" cy="3256706"/>
          </a:xfrm>
          <a:prstGeom prst="line">
            <a:avLst/>
          </a:prstGeom>
          <a:ln w="190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C05497B-41A7-3CA5-C16D-84E3A80BAD7A}"/>
              </a:ext>
            </a:extLst>
          </p:cNvPr>
          <p:cNvGraphicFramePr>
            <a:graphicFrameLocks noGrp="1"/>
          </p:cNvGraphicFramePr>
          <p:nvPr>
            <p:extLst>
              <p:ext uri="{D42A27DB-BD31-4B8C-83A1-F6EECF244321}">
                <p14:modId xmlns:p14="http://schemas.microsoft.com/office/powerpoint/2010/main" val="1410315301"/>
              </p:ext>
            </p:extLst>
          </p:nvPr>
        </p:nvGraphicFramePr>
        <p:xfrm>
          <a:off x="4989535" y="1613755"/>
          <a:ext cx="3892102" cy="2804160"/>
        </p:xfrm>
        <a:graphic>
          <a:graphicData uri="http://schemas.openxmlformats.org/drawingml/2006/table">
            <a:tbl>
              <a:tblPr>
                <a:tableStyleId>{2D5ABB26-0587-4C30-8999-92F81FD0307C}</a:tableStyleId>
              </a:tblPr>
              <a:tblGrid>
                <a:gridCol w="171401">
                  <a:extLst>
                    <a:ext uri="{9D8B030D-6E8A-4147-A177-3AD203B41FA5}">
                      <a16:colId xmlns:a16="http://schemas.microsoft.com/office/drawing/2014/main" val="4033852406"/>
                    </a:ext>
                  </a:extLst>
                </a:gridCol>
                <a:gridCol w="3720701">
                  <a:extLst>
                    <a:ext uri="{9D8B030D-6E8A-4147-A177-3AD203B41FA5}">
                      <a16:colId xmlns:a16="http://schemas.microsoft.com/office/drawing/2014/main" val="1614662827"/>
                    </a:ext>
                  </a:extLst>
                </a:gridCol>
              </a:tblGrid>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a:solidFill>
                            <a:sysClr val="windowText" lastClr="000000"/>
                          </a:solidFill>
                          <a:latin typeface="Consolas" panose="020B0609020204030204" pitchFamily="49" charset="0"/>
                          <a:cs typeface="Consolas" panose="020B0609020204030204" pitchFamily="49" charset="0"/>
                        </a:rPr>
                        <a:t>bool </a:t>
                      </a:r>
                      <a:r>
                        <a:rPr lang="en-US" sz="700" dirty="0" err="1">
                          <a:solidFill>
                            <a:sysClr val="windowText" lastClr="000000"/>
                          </a:solidFill>
                          <a:latin typeface="Consolas" panose="020B0609020204030204" pitchFamily="49" charset="0"/>
                          <a:cs typeface="Consolas" panose="020B0609020204030204" pitchFamily="49" charset="0"/>
                        </a:rPr>
                        <a:t>ConnectBlock</a:t>
                      </a:r>
                      <a:r>
                        <a:rPr lang="en-US" sz="700" dirty="0">
                          <a:solidFill>
                            <a:sysClr val="windowText" lastClr="000000"/>
                          </a:solidFill>
                          <a:latin typeface="Consolas" panose="020B0609020204030204" pitchFamily="49" charset="0"/>
                          <a:cs typeface="Consolas" panose="020B0609020204030204" pitchFamily="49" charset="0"/>
                        </a:rPr>
                        <a:t>(const </a:t>
                      </a:r>
                      <a:r>
                        <a:rPr lang="en-US" sz="700" dirty="0" err="1">
                          <a:solidFill>
                            <a:sysClr val="windowText" lastClr="000000"/>
                          </a:solidFill>
                          <a:latin typeface="Consolas" panose="020B0609020204030204" pitchFamily="49" charset="0"/>
                          <a:cs typeface="Consolas" panose="020B0609020204030204" pitchFamily="49" charset="0"/>
                        </a:rPr>
                        <a:t>CBlock</a:t>
                      </a:r>
                      <a:r>
                        <a:rPr lang="en-US" sz="700" dirty="0">
                          <a:solidFill>
                            <a:sysClr val="windowText" lastClr="000000"/>
                          </a:solidFill>
                          <a:latin typeface="Consolas" panose="020B0609020204030204" pitchFamily="49" charset="0"/>
                          <a:cs typeface="Consolas" panose="020B0609020204030204" pitchFamily="49" charset="0"/>
                        </a:rPr>
                        <a:t>&amp; block, </a:t>
                      </a:r>
                      <a:r>
                        <a:rPr lang="en-US" sz="700" dirty="0" err="1">
                          <a:solidFill>
                            <a:sysClr val="windowText" lastClr="000000"/>
                          </a:solidFill>
                          <a:latin typeface="Consolas" panose="020B0609020204030204" pitchFamily="49" charset="0"/>
                          <a:cs typeface="Consolas" panose="020B0609020204030204" pitchFamily="49" charset="0"/>
                        </a:rPr>
                        <a:t>CValidationState</a:t>
                      </a:r>
                      <a:r>
                        <a:rPr lang="en-US" sz="700" dirty="0">
                          <a:solidFill>
                            <a:sysClr val="windowText" lastClr="000000"/>
                          </a:solidFill>
                          <a:latin typeface="Consolas" panose="020B0609020204030204" pitchFamily="49" charset="0"/>
                          <a:cs typeface="Consolas" panose="020B0609020204030204" pitchFamily="49" charset="0"/>
                        </a:rPr>
                        <a:t>&amp; state, ...,</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845213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2</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700" dirty="0" err="1">
                          <a:solidFill>
                            <a:sysClr val="windowText" lastClr="000000"/>
                          </a:solidFill>
                          <a:latin typeface="Consolas" panose="020B0609020204030204" pitchFamily="49" charset="0"/>
                          <a:cs typeface="Consolas" panose="020B0609020204030204" pitchFamily="49" charset="0"/>
                        </a:rPr>
                        <a:t>CCoinsViewCache</a:t>
                      </a:r>
                      <a:r>
                        <a:rPr lang="en-US" sz="700" dirty="0">
                          <a:solidFill>
                            <a:sysClr val="windowText" lastClr="000000"/>
                          </a:solidFill>
                          <a:latin typeface="Consolas" panose="020B0609020204030204" pitchFamily="49" charset="0"/>
                          <a:cs typeface="Consolas" panose="020B0609020204030204" pitchFamily="49" charset="0"/>
                        </a:rPr>
                        <a:t>&amp; view, const </a:t>
                      </a:r>
                      <a:r>
                        <a:rPr lang="en-US" sz="700" dirty="0" err="1">
                          <a:solidFill>
                            <a:sysClr val="windowText" lastClr="000000"/>
                          </a:solidFill>
                          <a:latin typeface="Consolas" panose="020B0609020204030204" pitchFamily="49" charset="0"/>
                          <a:cs typeface="Consolas" panose="020B0609020204030204" pitchFamily="49" charset="0"/>
                        </a:rPr>
                        <a:t>CChainParams</a:t>
                      </a:r>
                      <a:r>
                        <a:rPr lang="en-US" sz="700" dirty="0">
                          <a:solidFill>
                            <a:sysClr val="windowText" lastClr="000000"/>
                          </a:solidFill>
                          <a:latin typeface="Consolas" panose="020B0609020204030204" pitchFamily="49" charset="0"/>
                          <a:cs typeface="Consolas" panose="020B0609020204030204" pitchFamily="49" charset="0"/>
                        </a:rPr>
                        <a:t>&amp; </a:t>
                      </a:r>
                      <a:r>
                        <a:rPr lang="en-US" sz="700" dirty="0" err="1">
                          <a:solidFill>
                            <a:sysClr val="windowText" lastClr="000000"/>
                          </a:solidFill>
                          <a:latin typeface="Consolas" panose="020B0609020204030204" pitchFamily="49" charset="0"/>
                          <a:cs typeface="Consolas" panose="020B0609020204030204" pitchFamily="49" charset="0"/>
                        </a:rPr>
                        <a:t>chainparams</a:t>
                      </a:r>
                      <a:r>
                        <a:rPr lang="en-US" sz="700" dirty="0">
                          <a:solidFill>
                            <a:sysClr val="windowText" lastClr="000000"/>
                          </a:solidFill>
                          <a:latin typeface="Consolas" panose="020B0609020204030204" pitchFamily="49" charset="0"/>
                          <a:cs typeface="Consolas" panose="020B0609020204030204" pitchFamily="49" charset="0"/>
                        </a:rPr>
                        <a:t>, bool </a:t>
                      </a:r>
                      <a:r>
                        <a:rPr lang="en-US" sz="700" dirty="0" err="1">
                          <a:solidFill>
                            <a:sysClr val="windowText" lastClr="000000"/>
                          </a:solidFill>
                          <a:latin typeface="Consolas" panose="020B0609020204030204" pitchFamily="49" charset="0"/>
                          <a:cs typeface="Consolas" panose="020B0609020204030204" pitchFamily="49" charset="0"/>
                        </a:rPr>
                        <a:t>fJustCheck</a:t>
                      </a:r>
                      <a:r>
                        <a:rPr lang="en-US" sz="700" dirty="0">
                          <a:solidFill>
                            <a:sysClr val="windowText" lastClr="000000"/>
                          </a:solidFill>
                          <a:latin typeface="Consolas" panose="020B0609020204030204" pitchFamily="49" charset="0"/>
                          <a:cs typeface="Consolas" panose="020B0609020204030204" pitchFamily="49" charset="0"/>
                        </a:rPr>
                        <a:t>)</a:t>
                      </a: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981201"/>
                  </a:ext>
                </a:extLst>
              </a:tr>
              <a:tr h="171450">
                <a:tc>
                  <a:txBody>
                    <a:bodyPr/>
                    <a:lstStyle/>
                    <a:p>
                      <a:pPr algn="r"/>
                      <a:r>
                        <a:rPr lang="en-US" altLang="zh-CN" sz="700" dirty="0">
                          <a:solidFill>
                            <a:sysClr val="windowText" lastClr="000000"/>
                          </a:solidFill>
                          <a:latin typeface="Times New Roman" panose="02020603050405020304" pitchFamily="18" charset="0"/>
                          <a:cs typeface="Times New Roman" panose="02020603050405020304" pitchFamily="18" charset="0"/>
                        </a:rPr>
                        <a:t>3</a:t>
                      </a: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err="1">
                          <a:solidFill>
                            <a:schemeClr val="tx1"/>
                          </a:solidFill>
                          <a:effectLst/>
                          <a:latin typeface="Consolas" panose="020B0609020204030204" pitchFamily="49" charset="0"/>
                          <a:cs typeface="Consolas" panose="020B0609020204030204" pitchFamily="49" charset="0"/>
                        </a:rPr>
                        <a:t>AssertLockHeld</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cs_main</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4241870"/>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4</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const</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 Consensus::Params&amp; consensus = Params().</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680" b="0" u="none" strike="noStrike" kern="1200" dirty="0" err="1">
                          <a:solidFill>
                            <a:sysClr val="windowText" lastClr="000000"/>
                          </a:solidFill>
                          <a:effectLst/>
                          <a:latin typeface="Consolas" panose="020B0609020204030204" pitchFamily="49" charset="0"/>
                          <a:cs typeface="Consolas" panose="020B0609020204030204" pitchFamily="49" charset="0"/>
                        </a:rPr>
                        <a:t>nHeight</a:t>
                      </a:r>
                      <a:r>
                        <a:rPr lang="en-HK" sz="68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68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114015"/>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5</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int64_t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nTimeStart</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GetTimeMicros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436536"/>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0304921"/>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6</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(block, state,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8097429"/>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1195934"/>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1436991"/>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2375082"/>
                  </a:ext>
                </a:extLst>
              </a:tr>
              <a:tr h="171450">
                <a:tc>
                  <a:txBody>
                    <a:bodyPr/>
                    <a:lstStyle/>
                    <a:p>
                      <a:pPr algn="r"/>
                      <a:endParaRPr lang="en-US" sz="700" dirty="0">
                        <a:solidFill>
                          <a:sysClr val="windowText" lastClr="000000"/>
                        </a:solidFill>
                        <a:latin typeface="Times New Roman" panose="02020603050405020304" pitchFamily="18" charset="0"/>
                        <a:cs typeface="Times New Roman" panose="02020603050405020304" pitchFamily="18"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73259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7</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700" b="0" u="none" strike="noStrike" kern="1200" dirty="0">
                          <a:solidFill>
                            <a:sysClr val="windowText" lastClr="000000"/>
                          </a:solidFill>
                          <a:effectLst/>
                          <a:latin typeface="Consolas" panose="020B0609020204030204" pitchFamily="49" charset="0"/>
                          <a:cs typeface="Consolas" panose="020B0609020204030204" pitchFamily="49" charset="0"/>
                        </a:rPr>
                        <a:t>    </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return error("%s: Consensus::</a:t>
                      </a:r>
                      <a:r>
                        <a:rPr lang="en-HK" sz="700" b="0" u="none" strike="noStrike" kern="1200" dirty="0" err="1">
                          <a:solidFill>
                            <a:schemeClr val="tx1"/>
                          </a:solidFill>
                          <a:effectLst/>
                          <a:latin typeface="Consolas" panose="020B0609020204030204" pitchFamily="49" charset="0"/>
                          <a:cs typeface="Consolas" panose="020B0609020204030204" pitchFamily="49" charset="0"/>
                        </a:rPr>
                        <a:t>CheckBlock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%s", __</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func</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__,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5792309"/>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8</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uint256 </a:t>
                      </a:r>
                      <a:r>
                        <a:rPr lang="en-HK" sz="700" b="0" u="none" strike="noStrike" kern="1200" dirty="0" err="1">
                          <a:solidFill>
                            <a:schemeClr val="tx1"/>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pindex</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-&gt;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pprev</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NULL ? uint256() : ...;</a:t>
                      </a:r>
                      <a:endParaRPr lang="en-US" sz="700" dirty="0">
                        <a:solidFill>
                          <a:sysClr val="windowText" lastClr="000000"/>
                        </a:solidFill>
                        <a:latin typeface="Consolas" panose="020B0609020204030204" pitchFamily="49" charset="0"/>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658102"/>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9</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assert(</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hashPrevBlock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a:t>
                      </a:r>
                      <a:r>
                        <a:rPr lang="en-HK" sz="700" b="0" u="none" strike="noStrike" kern="1200" dirty="0" err="1">
                          <a:solidFill>
                            <a:schemeClr val="tx1"/>
                          </a:solidFill>
                          <a:effectLst/>
                          <a:latin typeface="Consolas" panose="020B0609020204030204" pitchFamily="49" charset="0"/>
                          <a:cs typeface="Consolas" panose="020B0609020204030204" pitchFamily="49" charset="0"/>
                        </a:rPr>
                        <a:t>view.GetBestBlock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06097"/>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10</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if (</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block.GetHash</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 Params().</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GetConsensus</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(0).</a:t>
                      </a:r>
                      <a:r>
                        <a:rPr lang="en-HK" sz="700" b="0" u="none" strike="noStrike" kern="1200" dirty="0" err="1">
                          <a:solidFill>
                            <a:sysClr val="windowText" lastClr="000000"/>
                          </a:solidFill>
                          <a:effectLst/>
                          <a:latin typeface="Consolas" panose="020B0609020204030204" pitchFamily="49" charset="0"/>
                          <a:cs typeface="Consolas" panose="020B0609020204030204" pitchFamily="49" charset="0"/>
                        </a:rPr>
                        <a:t>hashGenesisBlock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3395714"/>
                  </a:ext>
                </a:extLst>
              </a:tr>
              <a:tr h="171450">
                <a:tc>
                  <a:txBody>
                    <a:bodyPr/>
                    <a:lstStyle/>
                    <a:p>
                      <a:pPr algn="r"/>
                      <a:r>
                        <a:rPr lang="en-US" sz="700" dirty="0">
                          <a:solidFill>
                            <a:sysClr val="windowText" lastClr="000000"/>
                          </a:solidFill>
                          <a:latin typeface="Times New Roman" panose="02020603050405020304" pitchFamily="18" charset="0"/>
                          <a:cs typeface="Times New Roman" panose="02020603050405020304" pitchFamily="18" charset="0"/>
                        </a:rPr>
                        <a:t>11</a:t>
                      </a:r>
                    </a:p>
                  </a:txBody>
                  <a:tcPr marL="34290" marR="3429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    if (</a:t>
                      </a:r>
                      <a:r>
                        <a:rPr lang="en-HK" sz="700" b="0" u="none" strike="noStrike" kern="1200" dirty="0">
                          <a:solidFill>
                            <a:schemeClr val="tx1"/>
                          </a:solidFill>
                          <a:effectLst/>
                          <a:latin typeface="Consolas" panose="020B0609020204030204" pitchFamily="49" charset="0"/>
                          <a:cs typeface="Consolas" panose="020B0609020204030204" pitchFamily="49" charset="0"/>
                        </a:rPr>
                        <a:t>!</a:t>
                      </a:r>
                      <a:r>
                        <a:rPr lang="en-HK" sz="700" b="0" u="none" strike="noStrike" kern="1200" dirty="0" err="1">
                          <a:solidFill>
                            <a:schemeClr val="tx1"/>
                          </a:solidFill>
                          <a:effectLst/>
                          <a:latin typeface="Consolas" panose="020B0609020204030204" pitchFamily="49" charset="0"/>
                          <a:cs typeface="Consolas" panose="020B0609020204030204" pitchFamily="49" charset="0"/>
                        </a:rPr>
                        <a:t>fJustCheck</a:t>
                      </a:r>
                      <a:r>
                        <a:rPr lang="en-HK" sz="700" b="0" u="none" strike="noStrike" kern="1200" dirty="0">
                          <a:solidFill>
                            <a:sysClr val="windowText" lastClr="000000"/>
                          </a:solidFill>
                          <a:effectLst/>
                          <a:latin typeface="Consolas" panose="020B0609020204030204" pitchFamily="49" charset="0"/>
                          <a:cs typeface="Consolas" panose="020B0609020204030204" pitchFamily="49" charset="0"/>
                        </a:rPr>
                        <a:t>)</a:t>
                      </a:r>
                      <a:endParaRPr lang="en-HK" sz="700" b="0" i="0" u="none" strike="noStrike" kern="1200" dirty="0">
                        <a:solidFill>
                          <a:sysClr val="windowText" lastClr="000000"/>
                        </a:solidFill>
                        <a:effectLst/>
                        <a:latin typeface="Consolas" panose="020B0609020204030204" pitchFamily="49" charset="0"/>
                        <a:ea typeface="+mn-ea"/>
                        <a:cs typeface="Consolas" panose="020B0609020204030204" pitchFamily="49" charset="0"/>
                      </a:endParaRPr>
                    </a:p>
                  </a:txBody>
                  <a:tcPr marL="34290" marR="3429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157268"/>
                  </a:ext>
                </a:extLst>
              </a:tr>
            </a:tbl>
          </a:graphicData>
        </a:graphic>
      </p:graphicFrame>
      <p:sp>
        <p:nvSpPr>
          <p:cNvPr id="9" name="Rounded Rectangle 8">
            <a:extLst>
              <a:ext uri="{FF2B5EF4-FFF2-40B4-BE49-F238E27FC236}">
                <a16:creationId xmlns:a16="http://schemas.microsoft.com/office/drawing/2014/main" id="{962BF01E-4381-F4CD-1B4D-13E888BC5392}"/>
              </a:ext>
            </a:extLst>
          </p:cNvPr>
          <p:cNvSpPr/>
          <p:nvPr/>
        </p:nvSpPr>
        <p:spPr>
          <a:xfrm>
            <a:off x="1518123" y="2323477"/>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0" name="Rounded Rectangle 9">
            <a:extLst>
              <a:ext uri="{FF2B5EF4-FFF2-40B4-BE49-F238E27FC236}">
                <a16:creationId xmlns:a16="http://schemas.microsoft.com/office/drawing/2014/main" id="{3ECF2A30-5C73-7B82-E3E6-0994E4368A3D}"/>
              </a:ext>
            </a:extLst>
          </p:cNvPr>
          <p:cNvSpPr/>
          <p:nvPr/>
        </p:nvSpPr>
        <p:spPr>
          <a:xfrm>
            <a:off x="6180289" y="2331364"/>
            <a:ext cx="645928"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1" name="Rounded Rectangle 10">
            <a:extLst>
              <a:ext uri="{FF2B5EF4-FFF2-40B4-BE49-F238E27FC236}">
                <a16:creationId xmlns:a16="http://schemas.microsoft.com/office/drawing/2014/main" id="{D8521B1B-19BA-130D-A889-2BFFB4B15AB2}"/>
              </a:ext>
            </a:extLst>
          </p:cNvPr>
          <p:cNvSpPr/>
          <p:nvPr/>
        </p:nvSpPr>
        <p:spPr>
          <a:xfrm>
            <a:off x="1664320" y="3925606"/>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2" name="Rounded Rectangle 11">
            <a:extLst>
              <a:ext uri="{FF2B5EF4-FFF2-40B4-BE49-F238E27FC236}">
                <a16:creationId xmlns:a16="http://schemas.microsoft.com/office/drawing/2014/main" id="{3A1D27A1-47D3-4F53-E088-A1A260845923}"/>
              </a:ext>
            </a:extLst>
          </p:cNvPr>
          <p:cNvSpPr/>
          <p:nvPr/>
        </p:nvSpPr>
        <p:spPr>
          <a:xfrm>
            <a:off x="6323644" y="3947176"/>
            <a:ext cx="834656" cy="13556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4" name="TextBox 13">
            <a:extLst>
              <a:ext uri="{FF2B5EF4-FFF2-40B4-BE49-F238E27FC236}">
                <a16:creationId xmlns:a16="http://schemas.microsoft.com/office/drawing/2014/main" id="{73D894BB-6AD2-4E03-D73E-1FAF3B126DC0}"/>
              </a:ext>
            </a:extLst>
          </p:cNvPr>
          <p:cNvSpPr txBox="1"/>
          <p:nvPr/>
        </p:nvSpPr>
        <p:spPr>
          <a:xfrm>
            <a:off x="2254656" y="1358280"/>
            <a:ext cx="2510624" cy="276999"/>
          </a:xfrm>
          <a:prstGeom prst="rect">
            <a:avLst/>
          </a:prstGeom>
          <a:noFill/>
        </p:spPr>
        <p:txBody>
          <a:bodyPr wrap="none" rtlCol="0">
            <a:spAutoFit/>
          </a:bodyPr>
          <a:lstStyle/>
          <a:p>
            <a:pPr algn="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Source patch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Bitcoin</a:t>
            </a:r>
          </a:p>
        </p:txBody>
      </p:sp>
      <p:sp>
        <p:nvSpPr>
          <p:cNvPr id="15" name="TextBox 14">
            <a:extLst>
              <a:ext uri="{FF2B5EF4-FFF2-40B4-BE49-F238E27FC236}">
                <a16:creationId xmlns:a16="http://schemas.microsoft.com/office/drawing/2014/main" id="{CFED4FDC-F73D-3873-77E1-AAC5748E5A62}"/>
              </a:ext>
            </a:extLst>
          </p:cNvPr>
          <p:cNvSpPr txBox="1"/>
          <p:nvPr/>
        </p:nvSpPr>
        <p:spPr>
          <a:xfrm>
            <a:off x="4989536" y="1358280"/>
            <a:ext cx="2867388" cy="276999"/>
          </a:xfrm>
          <a:prstGeom prst="rect">
            <a:avLst/>
          </a:prstGeom>
          <a:noFill/>
        </p:spPr>
        <p:txBody>
          <a:bodyPr wrap="none" rtlCol="0">
            <a:spAutoFit/>
          </a:bodyPr>
          <a:lstStyle/>
          <a:p>
            <a:pPr defTabSz="685800">
              <a:buClrTx/>
            </a:pPr>
            <a:r>
              <a:rPr lang="en-US" sz="1200" kern="1200" dirty="0">
                <a:solidFill>
                  <a:srgbClr val="E7E6E6">
                    <a:lumMod val="90000"/>
                  </a:srgbClr>
                </a:solidFill>
                <a:latin typeface="Times New Roman" panose="02020603050405020304" pitchFamily="18" charset="0"/>
                <a:ea typeface="+mn-ea"/>
                <a:cs typeface="Times New Roman" panose="02020603050405020304" pitchFamily="18" charset="0"/>
              </a:rPr>
              <a:t>Target candidate code hunk from </a:t>
            </a:r>
            <a:r>
              <a:rPr lang="en-US" sz="1200" b="1" u="sng" kern="1200" dirty="0">
                <a:solidFill>
                  <a:prstClr val="black"/>
                </a:solidFill>
                <a:latin typeface="Times New Roman" panose="02020603050405020304" pitchFamily="18" charset="0"/>
                <a:ea typeface="+mn-ea"/>
                <a:cs typeface="Times New Roman" panose="02020603050405020304" pitchFamily="18" charset="0"/>
              </a:rPr>
              <a:t>Dogecoin</a:t>
            </a:r>
          </a:p>
        </p:txBody>
      </p:sp>
      <p:sp>
        <p:nvSpPr>
          <p:cNvPr id="16" name="TextBox 15">
            <a:extLst>
              <a:ext uri="{FF2B5EF4-FFF2-40B4-BE49-F238E27FC236}">
                <a16:creationId xmlns:a16="http://schemas.microsoft.com/office/drawing/2014/main" id="{5F3DFC01-2E1B-5A07-9723-CFE64648C367}"/>
              </a:ext>
            </a:extLst>
          </p:cNvPr>
          <p:cNvSpPr txBox="1"/>
          <p:nvPr/>
        </p:nvSpPr>
        <p:spPr>
          <a:xfrm>
            <a:off x="430153" y="1380368"/>
            <a:ext cx="760144"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UP</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17" name="TextBox 16">
            <a:extLst>
              <a:ext uri="{FF2B5EF4-FFF2-40B4-BE49-F238E27FC236}">
                <a16:creationId xmlns:a16="http://schemas.microsoft.com/office/drawing/2014/main" id="{95C80786-96FC-867A-E78E-406FE5936914}"/>
              </a:ext>
            </a:extLst>
          </p:cNvPr>
          <p:cNvSpPr txBox="1"/>
          <p:nvPr/>
        </p:nvSpPr>
        <p:spPr>
          <a:xfrm>
            <a:off x="422617" y="4420013"/>
            <a:ext cx="907621" cy="253916"/>
          </a:xfrm>
          <a:prstGeom prst="rect">
            <a:avLst/>
          </a:prstGeom>
          <a:noFill/>
        </p:spPr>
        <p:txBody>
          <a:bodyPr wrap="none" rtlCol="0">
            <a:spAutoFit/>
          </a:bodyPr>
          <a:lstStyle/>
          <a:p>
            <a:pPr defTabSz="685800">
              <a:buClrTx/>
            </a:pPr>
            <a:r>
              <a:rPr lang="en-US" sz="1050" kern="1200" dirty="0">
                <a:solidFill>
                  <a:prstClr val="black"/>
                </a:solidFill>
                <a:latin typeface="Consolas" panose="020B0609020204030204" pitchFamily="49" charset="0"/>
                <a:ea typeface="+mn-ea"/>
                <a:cs typeface="Consolas" panose="020B0609020204030204" pitchFamily="49" charset="0"/>
              </a:rPr>
              <a:t>DOWN</a:t>
            </a:r>
            <a:r>
              <a:rPr lang="en-US" sz="1050" kern="1200" dirty="0">
                <a:solidFill>
                  <a:prstClr val="black"/>
                </a:solidFill>
                <a:latin typeface="Times New Roman" panose="02020603050405020304" pitchFamily="18" charset="0"/>
                <a:ea typeface="+mn-ea"/>
                <a:cs typeface="Times New Roman" panose="02020603050405020304" pitchFamily="18" charset="0"/>
              </a:rPr>
              <a:t> context</a:t>
            </a:r>
          </a:p>
        </p:txBody>
      </p:sp>
      <p:sp>
        <p:nvSpPr>
          <p:cNvPr id="37" name="Rectangle 36">
            <a:extLst>
              <a:ext uri="{FF2B5EF4-FFF2-40B4-BE49-F238E27FC236}">
                <a16:creationId xmlns:a16="http://schemas.microsoft.com/office/drawing/2014/main" id="{6279E16B-B9C8-6BCD-813B-9B509E64F71F}"/>
              </a:ext>
            </a:extLst>
          </p:cNvPr>
          <p:cNvSpPr/>
          <p:nvPr/>
        </p:nvSpPr>
        <p:spPr>
          <a:xfrm>
            <a:off x="506424" y="1626633"/>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defRPr/>
            </a:pPr>
            <a:r>
              <a:rPr lang="en-HK" sz="675" kern="1200" dirty="0" err="1">
                <a:solidFill>
                  <a:srgbClr val="C00000"/>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8" name="Rectangle 37">
            <a:extLst>
              <a:ext uri="{FF2B5EF4-FFF2-40B4-BE49-F238E27FC236}">
                <a16:creationId xmlns:a16="http://schemas.microsoft.com/office/drawing/2014/main" id="{CEBF7699-1D94-8108-0054-2B7CDD4A8EAD}"/>
              </a:ext>
            </a:extLst>
          </p:cNvPr>
          <p:cNvSpPr/>
          <p:nvPr/>
        </p:nvSpPr>
        <p:spPr>
          <a:xfrm>
            <a:off x="507419" y="1971197"/>
            <a:ext cx="2021407"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rgbClr val="C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39" name="Rectangle 38">
            <a:extLst>
              <a:ext uri="{FF2B5EF4-FFF2-40B4-BE49-F238E27FC236}">
                <a16:creationId xmlns:a16="http://schemas.microsoft.com/office/drawing/2014/main" id="{8B4CDF89-21CC-68D1-71F2-1121B1711934}"/>
              </a:ext>
            </a:extLst>
          </p:cNvPr>
          <p:cNvSpPr/>
          <p:nvPr/>
        </p:nvSpPr>
        <p:spPr>
          <a:xfrm>
            <a:off x="506424" y="2140197"/>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phashBlock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0" name="Rectangle 39">
            <a:extLst>
              <a:ext uri="{FF2B5EF4-FFF2-40B4-BE49-F238E27FC236}">
                <a16:creationId xmlns:a16="http://schemas.microsoft.com/office/drawing/2014/main" id="{99F7729A-3907-41D4-89A0-07AC60A8BD7A}"/>
              </a:ext>
            </a:extLst>
          </p:cNvPr>
          <p:cNvSpPr/>
          <p:nvPr/>
        </p:nvSpPr>
        <p:spPr>
          <a:xfrm>
            <a:off x="506424" y="2306188"/>
            <a:ext cx="4158000" cy="14890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GetTimeMicros</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1" name="Rectangle 40">
            <a:extLst>
              <a:ext uri="{FF2B5EF4-FFF2-40B4-BE49-F238E27FC236}">
                <a16:creationId xmlns:a16="http://schemas.microsoft.com/office/drawing/2014/main" id="{52759FC5-F584-26AE-D994-5DEAEC4244E8}"/>
              </a:ext>
            </a:extLst>
          </p:cNvPr>
          <p:cNvSpPr/>
          <p:nvPr/>
        </p:nvSpPr>
        <p:spPr>
          <a:xfrm>
            <a:off x="506424" y="3590615"/>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return error("%s: Consensus::</a:t>
            </a:r>
            <a:r>
              <a:rPr lang="en-HK" sz="675" kern="1200" dirty="0" err="1">
                <a:solidFill>
                  <a:srgbClr val="C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2" name="Rectangle 41">
            <a:extLst>
              <a:ext uri="{FF2B5EF4-FFF2-40B4-BE49-F238E27FC236}">
                <a16:creationId xmlns:a16="http://schemas.microsoft.com/office/drawing/2014/main" id="{A6325155-6EA2-D741-1BB4-2DD60B168E1A}"/>
              </a:ext>
            </a:extLst>
          </p:cNvPr>
          <p:cNvSpPr/>
          <p:nvPr/>
        </p:nvSpPr>
        <p:spPr>
          <a:xfrm>
            <a:off x="506424" y="3756106"/>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srgbClr val="C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nullptr</a:t>
            </a:r>
            <a:r>
              <a:rPr lang="en-HK" sz="675" kern="1200" dirty="0">
                <a:solidFill>
                  <a:sysClr val="windowText" lastClr="000000"/>
                </a:solidFill>
                <a:latin typeface="Consolas" panose="020B0609020204030204" pitchFamily="49" charset="0"/>
                <a:cs typeface="Consolas" panose="020B0609020204030204" pitchFamily="49" charset="0"/>
              </a:rPr>
              <a:t>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3" name="Rectangle 42">
            <a:extLst>
              <a:ext uri="{FF2B5EF4-FFF2-40B4-BE49-F238E27FC236}">
                <a16:creationId xmlns:a16="http://schemas.microsoft.com/office/drawing/2014/main" id="{5756FE92-5CC4-979D-CEA4-7037121C3F88}"/>
              </a:ext>
            </a:extLst>
          </p:cNvPr>
          <p:cNvSpPr/>
          <p:nvPr/>
        </p:nvSpPr>
        <p:spPr>
          <a:xfrm>
            <a:off x="506424" y="3919276"/>
            <a:ext cx="324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44" name="Rectangle 43">
            <a:extLst>
              <a:ext uri="{FF2B5EF4-FFF2-40B4-BE49-F238E27FC236}">
                <a16:creationId xmlns:a16="http://schemas.microsoft.com/office/drawing/2014/main" id="{9A05952A-D184-C63C-8207-ED26024BCBEE}"/>
              </a:ext>
            </a:extLst>
          </p:cNvPr>
          <p:cNvSpPr/>
          <p:nvPr/>
        </p:nvSpPr>
        <p:spPr>
          <a:xfrm>
            <a:off x="506424" y="4093220"/>
            <a:ext cx="3510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rgbClr val="C00000"/>
                </a:solidFill>
                <a:latin typeface="Consolas" panose="020B0609020204030204" pitchFamily="49" charset="0"/>
                <a:cs typeface="Consolas" panose="020B0609020204030204" pitchFamily="49" charset="0"/>
              </a:rPr>
              <a:t>chainparams.GetConsensus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45" name="Rectangle 44">
            <a:extLst>
              <a:ext uri="{FF2B5EF4-FFF2-40B4-BE49-F238E27FC236}">
                <a16:creationId xmlns:a16="http://schemas.microsoft.com/office/drawing/2014/main" id="{A3971F1F-5BE5-41E8-C6E3-1D01BDB402BD}"/>
              </a:ext>
            </a:extLst>
          </p:cNvPr>
          <p:cNvSpPr/>
          <p:nvPr/>
        </p:nvSpPr>
        <p:spPr>
          <a:xfrm>
            <a:off x="503519" y="4253681"/>
            <a:ext cx="4158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srgbClr val="C00000"/>
                </a:solidFill>
                <a:latin typeface="Consolas" panose="020B0609020204030204" pitchFamily="49" charset="0"/>
                <a:cs typeface="Consolas" panose="020B0609020204030204" pitchFamily="49" charset="0"/>
              </a:rPr>
              <a:t>!</a:t>
            </a:r>
            <a:r>
              <a:rPr lang="en-HK" sz="675" kern="1200" dirty="0" err="1">
                <a:solidFill>
                  <a:srgbClr val="C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6" name="Rectangle 45">
            <a:extLst>
              <a:ext uri="{FF2B5EF4-FFF2-40B4-BE49-F238E27FC236}">
                <a16:creationId xmlns:a16="http://schemas.microsoft.com/office/drawing/2014/main" id="{1E87A2E3-6F83-B633-1C82-BA1582EA397A}"/>
              </a:ext>
            </a:extLst>
          </p:cNvPr>
          <p:cNvSpPr/>
          <p:nvPr/>
        </p:nvSpPr>
        <p:spPr>
          <a:xfrm>
            <a:off x="5175414" y="2314075"/>
            <a:ext cx="216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47" name="Rectangle 46">
            <a:extLst>
              <a:ext uri="{FF2B5EF4-FFF2-40B4-BE49-F238E27FC236}">
                <a16:creationId xmlns:a16="http://schemas.microsoft.com/office/drawing/2014/main" id="{1BEDBA19-6098-377C-1C6E-1ABB31C48DBA}"/>
              </a:ext>
            </a:extLst>
          </p:cNvPr>
          <p:cNvSpPr/>
          <p:nvPr/>
        </p:nvSpPr>
        <p:spPr>
          <a:xfrm>
            <a:off x="5175414" y="3927160"/>
            <a:ext cx="2700000" cy="148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cxnSp>
        <p:nvCxnSpPr>
          <p:cNvPr id="48" name="Curved Connector 47">
            <a:extLst>
              <a:ext uri="{FF2B5EF4-FFF2-40B4-BE49-F238E27FC236}">
                <a16:creationId xmlns:a16="http://schemas.microsoft.com/office/drawing/2014/main" id="{1CCE6188-B00E-E846-7015-E7CDF2381279}"/>
              </a:ext>
            </a:extLst>
          </p:cNvPr>
          <p:cNvCxnSpPr>
            <a:cxnSpLocks/>
          </p:cNvCxnSpPr>
          <p:nvPr/>
        </p:nvCxnSpPr>
        <p:spPr>
          <a:xfrm rot="16200000" flipH="1">
            <a:off x="4172170" y="127960"/>
            <a:ext cx="9525" cy="4662167"/>
          </a:xfrm>
          <a:prstGeom prst="curvedConnector3">
            <a:avLst>
              <a:gd name="adj1" fmla="val 607074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Badge 1 with solid fill">
            <a:extLst>
              <a:ext uri="{FF2B5EF4-FFF2-40B4-BE49-F238E27FC236}">
                <a16:creationId xmlns:a16="http://schemas.microsoft.com/office/drawing/2014/main" id="{9E0F0D21-9BAF-3351-6251-F5EAB5F7B8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3948" y="2988845"/>
            <a:ext cx="216000" cy="216000"/>
          </a:xfrm>
          <a:prstGeom prst="rect">
            <a:avLst/>
          </a:prstGeom>
        </p:spPr>
      </p:pic>
      <p:sp>
        <p:nvSpPr>
          <p:cNvPr id="51" name="TextBox 50">
            <a:extLst>
              <a:ext uri="{FF2B5EF4-FFF2-40B4-BE49-F238E27FC236}">
                <a16:creationId xmlns:a16="http://schemas.microsoft.com/office/drawing/2014/main" id="{0E9723A7-4F3E-33B2-0D75-2A52382C591A}"/>
              </a:ext>
            </a:extLst>
          </p:cNvPr>
          <p:cNvSpPr txBox="1"/>
          <p:nvPr/>
        </p:nvSpPr>
        <p:spPr>
          <a:xfrm>
            <a:off x="4932013" y="2985435"/>
            <a:ext cx="2361544"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Leverage</a:t>
            </a:r>
            <a:r>
              <a:rPr lang="en-US" sz="900" kern="1200" dirty="0">
                <a:solidFill>
                  <a:prstClr val="black"/>
                </a:solidFill>
                <a:latin typeface="Consolas" panose="020B0609020204030204" pitchFamily="49" charset="0"/>
                <a:ea typeface="+mn-ea"/>
                <a:cs typeface="Consolas" panose="020B0609020204030204" pitchFamily="49" charset="0"/>
              </a:rPr>
              <a:t> git grep </a:t>
            </a:r>
            <a:r>
              <a:rPr lang="en-US" sz="900" kern="1200" dirty="0">
                <a:solidFill>
                  <a:prstClr val="black"/>
                </a:solidFill>
                <a:latin typeface="Times New Roman" panose="02020603050405020304" pitchFamily="18" charset="0"/>
                <a:ea typeface="+mn-ea"/>
                <a:cs typeface="Times New Roman" panose="02020603050405020304" pitchFamily="18" charset="0"/>
              </a:rPr>
              <a:t>to find </a:t>
            </a:r>
            <a:r>
              <a:rPr lang="en-US" sz="900" kern="1200" dirty="0" err="1">
                <a:solidFill>
                  <a:prstClr val="black"/>
                </a:solidFill>
                <a:latin typeface="Consolas" panose="020B0609020204030204" pitchFamily="49" charset="0"/>
                <a:ea typeface="+mn-ea"/>
                <a:cs typeface="Consolas" panose="020B0609020204030204" pitchFamily="49" charset="0"/>
              </a:rPr>
              <a:t>ks</a:t>
            </a:r>
            <a:r>
              <a:rPr lang="en-US" sz="900" kern="1200" dirty="0">
                <a:solidFill>
                  <a:prstClr val="black"/>
                </a:solidFill>
                <a:latin typeface="Times New Roman" panose="02020603050405020304" pitchFamily="18" charset="0"/>
                <a:ea typeface="+mn-ea"/>
                <a:cs typeface="Times New Roman" panose="02020603050405020304" pitchFamily="18" charset="0"/>
              </a:rPr>
              <a:t> in target repo</a:t>
            </a:r>
          </a:p>
        </p:txBody>
      </p:sp>
      <p:sp>
        <p:nvSpPr>
          <p:cNvPr id="52" name="Rectangle 51">
            <a:extLst>
              <a:ext uri="{FF2B5EF4-FFF2-40B4-BE49-F238E27FC236}">
                <a16:creationId xmlns:a16="http://schemas.microsoft.com/office/drawing/2014/main" id="{53BF0470-3C61-EC5D-5E62-102990617860}"/>
              </a:ext>
            </a:extLst>
          </p:cNvPr>
          <p:cNvSpPr/>
          <p:nvPr/>
        </p:nvSpPr>
        <p:spPr>
          <a:xfrm>
            <a:off x="5175414" y="1971201"/>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prstClr val="black"/>
                </a:solidFill>
                <a:latin typeface="Consolas" panose="020B0609020204030204" pitchFamily="49" charset="0"/>
                <a:cs typeface="Consolas" panose="020B0609020204030204" pitchFamily="49" charset="0"/>
              </a:rPr>
              <a:t>AssertLockHeld</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cs_main</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3" name="Rectangle 52">
            <a:extLst>
              <a:ext uri="{FF2B5EF4-FFF2-40B4-BE49-F238E27FC236}">
                <a16:creationId xmlns:a16="http://schemas.microsoft.com/office/drawing/2014/main" id="{42719FB8-0AAA-4741-A988-05B45CC0AA4B}"/>
              </a:ext>
            </a:extLst>
          </p:cNvPr>
          <p:cNvSpPr/>
          <p:nvPr/>
        </p:nvSpPr>
        <p:spPr>
          <a:xfrm>
            <a:off x="5175206" y="2317192"/>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int64_t </a:t>
            </a:r>
            <a:r>
              <a:rPr lang="en-HK" sz="675" kern="1200" dirty="0" err="1">
                <a:solidFill>
                  <a:sysClr val="windowText" lastClr="000000"/>
                </a:solidFill>
                <a:latin typeface="Consolas" panose="020B0609020204030204" pitchFamily="49" charset="0"/>
                <a:cs typeface="Consolas" panose="020B0609020204030204" pitchFamily="49" charset="0"/>
              </a:rPr>
              <a:t>nTimeStart</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GetTimeMicros</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4" name="Rectangle 53">
            <a:extLst>
              <a:ext uri="{FF2B5EF4-FFF2-40B4-BE49-F238E27FC236}">
                <a16:creationId xmlns:a16="http://schemas.microsoft.com/office/drawing/2014/main" id="{DF0959AF-9184-D8CA-71D4-791B3B3CD4DF}"/>
              </a:ext>
            </a:extLst>
          </p:cNvPr>
          <p:cNvSpPr/>
          <p:nvPr/>
        </p:nvSpPr>
        <p:spPr>
          <a:xfrm>
            <a:off x="5175206" y="3598301"/>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US" sz="675" kern="1200" dirty="0">
                <a:solidFill>
                  <a:sysClr val="windowText" lastClr="000000"/>
                </a:solidFill>
                <a:latin typeface="Consolas" panose="020B0609020204030204" pitchFamily="49" charset="0"/>
                <a:cs typeface="Consolas" panose="020B0609020204030204" pitchFamily="49" charset="0"/>
              </a:rPr>
              <a:t>    </a:t>
            </a:r>
            <a:r>
              <a:rPr lang="en-HK" sz="675" kern="1200" dirty="0">
                <a:solidFill>
                  <a:sysClr val="windowText" lastClr="000000"/>
                </a:solidFill>
                <a:latin typeface="Consolas" panose="020B0609020204030204" pitchFamily="49" charset="0"/>
                <a:cs typeface="Consolas" panose="020B0609020204030204" pitchFamily="49" charset="0"/>
              </a:rPr>
              <a:t>return error("%s: Consensus::</a:t>
            </a:r>
            <a:r>
              <a:rPr lang="en-HK" sz="675" kern="1200" dirty="0" err="1">
                <a:solidFill>
                  <a:prstClr val="black"/>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 %s", __</a:t>
            </a:r>
            <a:r>
              <a:rPr lang="en-HK" sz="675" kern="1200" dirty="0" err="1">
                <a:solidFill>
                  <a:sysClr val="windowText" lastClr="000000"/>
                </a:solidFill>
                <a:latin typeface="Consolas" panose="020B0609020204030204" pitchFamily="49" charset="0"/>
                <a:cs typeface="Consolas" panose="020B0609020204030204" pitchFamily="49" charset="0"/>
              </a:rPr>
              <a:t>func</a:t>
            </a:r>
            <a:r>
              <a:rPr lang="en-HK" sz="675" kern="1200" dirty="0">
                <a:solidFill>
                  <a:sysClr val="windowText" lastClr="000000"/>
                </a:solidFill>
                <a:latin typeface="Consolas" panose="020B0609020204030204" pitchFamily="49" charset="0"/>
                <a:cs typeface="Consolas" panose="020B0609020204030204" pitchFamily="49" charset="0"/>
              </a:rPr>
              <a:t>__,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55" name="Rectangle 54">
            <a:extLst>
              <a:ext uri="{FF2B5EF4-FFF2-40B4-BE49-F238E27FC236}">
                <a16:creationId xmlns:a16="http://schemas.microsoft.com/office/drawing/2014/main" id="{E7EB0E37-0903-2F47-643F-41A4D3B6620C}"/>
              </a:ext>
            </a:extLst>
          </p:cNvPr>
          <p:cNvSpPr/>
          <p:nvPr/>
        </p:nvSpPr>
        <p:spPr>
          <a:xfrm>
            <a:off x="5173993" y="4260787"/>
            <a:ext cx="3699000" cy="1485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    if (</a:t>
            </a:r>
            <a:r>
              <a:rPr lang="en-HK" sz="675" kern="1200" dirty="0">
                <a:solidFill>
                  <a:prstClr val="black"/>
                </a:solidFill>
                <a:latin typeface="Consolas" panose="020B0609020204030204" pitchFamily="49" charset="0"/>
                <a:cs typeface="Consolas" panose="020B0609020204030204" pitchFamily="49" charset="0"/>
              </a:rPr>
              <a:t>!</a:t>
            </a:r>
            <a:r>
              <a:rPr lang="en-HK" sz="675" kern="1200" dirty="0" err="1">
                <a:solidFill>
                  <a:prstClr val="black"/>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2" name="Rectangle 81">
            <a:extLst>
              <a:ext uri="{FF2B5EF4-FFF2-40B4-BE49-F238E27FC236}">
                <a16:creationId xmlns:a16="http://schemas.microsoft.com/office/drawing/2014/main" id="{E2FB85D9-A4D8-0F56-0A7B-76FE8B956558}"/>
              </a:ext>
            </a:extLst>
          </p:cNvPr>
          <p:cNvSpPr/>
          <p:nvPr/>
        </p:nvSpPr>
        <p:spPr>
          <a:xfrm>
            <a:off x="5173993" y="2148561"/>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err="1">
                <a:solidFill>
                  <a:sysClr val="windowText" lastClr="000000"/>
                </a:solidFill>
                <a:latin typeface="Consolas" panose="020B0609020204030204" pitchFamily="49" charset="0"/>
                <a:cs typeface="Consolas" panose="020B0609020204030204" pitchFamily="49" charset="0"/>
              </a:rPr>
              <a:t>const</a:t>
            </a:r>
            <a:r>
              <a:rPr lang="en-HK" sz="675" kern="1200" dirty="0">
                <a:solidFill>
                  <a:sysClr val="windowText" lastClr="000000"/>
                </a:solidFill>
                <a:latin typeface="Consolas" panose="020B0609020204030204" pitchFamily="49" charset="0"/>
                <a:cs typeface="Consolas" panose="020B0609020204030204" pitchFamily="49" charset="0"/>
              </a:rPr>
              <a:t> Consensus::Params&amp; consensus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nHeight</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3" name="Rectangle 82">
            <a:extLst>
              <a:ext uri="{FF2B5EF4-FFF2-40B4-BE49-F238E27FC236}">
                <a16:creationId xmlns:a16="http://schemas.microsoft.com/office/drawing/2014/main" id="{D080D035-7DFB-E6C7-1F37-42B82321FBF5}"/>
              </a:ext>
            </a:extLst>
          </p:cNvPr>
          <p:cNvSpPr/>
          <p:nvPr/>
        </p:nvSpPr>
        <p:spPr>
          <a:xfrm>
            <a:off x="5173993" y="3762110"/>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uint256 </a:t>
            </a:r>
            <a:r>
              <a:rPr lang="en-HK" sz="675" kern="1200" dirty="0" err="1">
                <a:solidFill>
                  <a:prstClr val="black"/>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sysClr val="windowText" lastClr="000000"/>
                </a:solidFill>
                <a:latin typeface="Consolas" panose="020B0609020204030204" pitchFamily="49" charset="0"/>
                <a:cs typeface="Consolas" panose="020B0609020204030204" pitchFamily="49" charset="0"/>
              </a:rPr>
              <a:t>pindex</a:t>
            </a:r>
            <a:r>
              <a:rPr lang="en-HK" sz="675" kern="1200" dirty="0">
                <a:solidFill>
                  <a:sysClr val="windowText" lastClr="000000"/>
                </a:solidFill>
                <a:latin typeface="Consolas" panose="020B0609020204030204" pitchFamily="49" charset="0"/>
                <a:cs typeface="Consolas" panose="020B0609020204030204" pitchFamily="49" charset="0"/>
              </a:rPr>
              <a:t>-&gt;</a:t>
            </a:r>
            <a:r>
              <a:rPr lang="en-HK" sz="675" kern="1200" dirty="0" err="1">
                <a:solidFill>
                  <a:sysClr val="windowText" lastClr="000000"/>
                </a:solidFill>
                <a:latin typeface="Consolas" panose="020B0609020204030204" pitchFamily="49" charset="0"/>
                <a:cs typeface="Consolas" panose="020B0609020204030204" pitchFamily="49" charset="0"/>
              </a:rPr>
              <a:t>pprev</a:t>
            </a:r>
            <a:r>
              <a:rPr lang="en-HK" sz="675" kern="1200" dirty="0">
                <a:solidFill>
                  <a:sysClr val="windowText" lastClr="000000"/>
                </a:solidFill>
                <a:latin typeface="Consolas" panose="020B0609020204030204" pitchFamily="49" charset="0"/>
                <a:cs typeface="Consolas" panose="020B0609020204030204" pitchFamily="49" charset="0"/>
              </a:rPr>
              <a:t> == NULL ? uint256() : ...;</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sp>
        <p:nvSpPr>
          <p:cNvPr id="84" name="Rectangle 83">
            <a:extLst>
              <a:ext uri="{FF2B5EF4-FFF2-40B4-BE49-F238E27FC236}">
                <a16:creationId xmlns:a16="http://schemas.microsoft.com/office/drawing/2014/main" id="{E08926FE-C82B-28BD-A81A-F62A920DA333}"/>
              </a:ext>
            </a:extLst>
          </p:cNvPr>
          <p:cNvSpPr/>
          <p:nvPr/>
        </p:nvSpPr>
        <p:spPr>
          <a:xfrm>
            <a:off x="5173993" y="3927023"/>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assert(</a:t>
            </a:r>
            <a:r>
              <a:rPr lang="en-HK" sz="675" kern="1200" dirty="0" err="1">
                <a:solidFill>
                  <a:sysClr val="windowText" lastClr="000000"/>
                </a:solidFill>
                <a:latin typeface="Consolas" panose="020B0609020204030204" pitchFamily="49" charset="0"/>
                <a:cs typeface="Consolas" panose="020B0609020204030204" pitchFamily="49" charset="0"/>
              </a:rPr>
              <a:t>hashPrevBlock</a:t>
            </a:r>
            <a:r>
              <a:rPr lang="en-HK" sz="675" kern="1200" dirty="0">
                <a:solidFill>
                  <a:sysClr val="windowText" lastClr="000000"/>
                </a:solidFill>
                <a:latin typeface="Consolas" panose="020B0609020204030204" pitchFamily="49" charset="0"/>
                <a:cs typeface="Consolas" panose="020B0609020204030204" pitchFamily="49" charset="0"/>
              </a:rPr>
              <a:t> == </a:t>
            </a:r>
            <a:r>
              <a:rPr lang="en-HK" sz="675" kern="1200" dirty="0" err="1">
                <a:solidFill>
                  <a:prstClr val="black"/>
                </a:solidFill>
                <a:highlight>
                  <a:srgbClr val="FFFF00"/>
                </a:highlight>
                <a:latin typeface="Consolas" panose="020B0609020204030204" pitchFamily="49" charset="0"/>
                <a:cs typeface="Consolas" panose="020B0609020204030204" pitchFamily="49" charset="0"/>
              </a:rPr>
              <a:t>view.GetBestBlock</a:t>
            </a:r>
            <a:r>
              <a:rPr lang="en-HK" sz="675" kern="1200" dirty="0">
                <a:solidFill>
                  <a:sysClr val="windowText" lastClr="000000"/>
                </a:solidFill>
                <a:latin typeface="Consolas" panose="020B0609020204030204" pitchFamily="49" charset="0"/>
                <a:cs typeface="Consolas" panose="020B0609020204030204" pitchFamily="49" charset="0"/>
              </a:rPr>
              <a:t>());</a:t>
            </a:r>
          </a:p>
        </p:txBody>
      </p:sp>
      <p:sp>
        <p:nvSpPr>
          <p:cNvPr id="85" name="Rectangle 84">
            <a:extLst>
              <a:ext uri="{FF2B5EF4-FFF2-40B4-BE49-F238E27FC236}">
                <a16:creationId xmlns:a16="http://schemas.microsoft.com/office/drawing/2014/main" id="{B6F341F4-4F0E-789B-3DBE-07F8616B71AB}"/>
              </a:ext>
            </a:extLst>
          </p:cNvPr>
          <p:cNvSpPr/>
          <p:nvPr/>
        </p:nvSpPr>
        <p:spPr>
          <a:xfrm>
            <a:off x="5173993" y="4093623"/>
            <a:ext cx="3699000" cy="14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block.GetHash</a:t>
            </a:r>
            <a:r>
              <a:rPr lang="en-HK" sz="675" kern="1200" dirty="0">
                <a:solidFill>
                  <a:sysClr val="windowText" lastClr="000000"/>
                </a:solidFill>
                <a:latin typeface="Consolas" panose="020B0609020204030204" pitchFamily="49" charset="0"/>
                <a:cs typeface="Consolas" panose="020B0609020204030204" pitchFamily="49" charset="0"/>
              </a:rPr>
              <a:t>() == Params().</a:t>
            </a:r>
            <a:r>
              <a:rPr lang="en-HK" sz="675" kern="1200" dirty="0" err="1">
                <a:solidFill>
                  <a:sysClr val="windowText" lastClr="000000"/>
                </a:solidFill>
                <a:latin typeface="Consolas" panose="020B0609020204030204" pitchFamily="49" charset="0"/>
                <a:cs typeface="Consolas" panose="020B0609020204030204" pitchFamily="49" charset="0"/>
              </a:rPr>
              <a:t>GetConsensus</a:t>
            </a:r>
            <a:r>
              <a:rPr lang="en-HK" sz="675" kern="1200" dirty="0">
                <a:solidFill>
                  <a:sysClr val="windowText" lastClr="000000"/>
                </a:solidFill>
                <a:latin typeface="Consolas" panose="020B0609020204030204" pitchFamily="49" charset="0"/>
                <a:cs typeface="Consolas" panose="020B0609020204030204" pitchFamily="49" charset="0"/>
              </a:rPr>
              <a:t>(0).</a:t>
            </a:r>
            <a:r>
              <a:rPr lang="en-HK" sz="675" kern="1200" dirty="0" err="1">
                <a:solidFill>
                  <a:sysClr val="windowText" lastClr="000000"/>
                </a:solidFill>
                <a:latin typeface="Consolas" panose="020B0609020204030204" pitchFamily="49" charset="0"/>
                <a:cs typeface="Consolas" panose="020B0609020204030204" pitchFamily="49" charset="0"/>
              </a:rPr>
              <a:t>hashGenesisBlock</a:t>
            </a:r>
            <a:r>
              <a:rPr lang="en-HK" sz="675" kern="1200" dirty="0">
                <a:solidFill>
                  <a:sysClr val="windowText" lastClr="000000"/>
                </a:solidFill>
                <a:latin typeface="Consolas" panose="020B0609020204030204" pitchFamily="49" charset="0"/>
                <a:cs typeface="Consolas" panose="020B0609020204030204" pitchFamily="49" charset="0"/>
              </a:rPr>
              <a:t>) {</a:t>
            </a:r>
          </a:p>
        </p:txBody>
      </p:sp>
      <p:sp>
        <p:nvSpPr>
          <p:cNvPr id="86" name="Right Brace 85">
            <a:extLst>
              <a:ext uri="{FF2B5EF4-FFF2-40B4-BE49-F238E27FC236}">
                <a16:creationId xmlns:a16="http://schemas.microsoft.com/office/drawing/2014/main" id="{2DE70756-474E-D535-DE4A-4C931C91A568}"/>
              </a:ext>
            </a:extLst>
          </p:cNvPr>
          <p:cNvSpPr/>
          <p:nvPr/>
        </p:nvSpPr>
        <p:spPr>
          <a:xfrm>
            <a:off x="4688376" y="3641210"/>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pic>
        <p:nvPicPr>
          <p:cNvPr id="87" name="Graphic 86" descr="Badge 3 with solid fill">
            <a:extLst>
              <a:ext uri="{FF2B5EF4-FFF2-40B4-BE49-F238E27FC236}">
                <a16:creationId xmlns:a16="http://schemas.microsoft.com/office/drawing/2014/main" id="{107F9AF9-197C-3D7C-917E-B61FD86B3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3894689"/>
            <a:ext cx="216000" cy="216000"/>
          </a:xfrm>
          <a:prstGeom prst="rect">
            <a:avLst/>
          </a:prstGeom>
        </p:spPr>
      </p:pic>
      <p:pic>
        <p:nvPicPr>
          <p:cNvPr id="88" name="Graphic 87" descr="Badge 3 with solid fill">
            <a:extLst>
              <a:ext uri="{FF2B5EF4-FFF2-40B4-BE49-F238E27FC236}">
                <a16:creationId xmlns:a16="http://schemas.microsoft.com/office/drawing/2014/main" id="{39E4D5C0-7F05-DEA5-8DB5-7DB33D3E2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5109" y="2103071"/>
            <a:ext cx="216000" cy="216000"/>
          </a:xfrm>
          <a:prstGeom prst="rect">
            <a:avLst/>
          </a:prstGeom>
        </p:spPr>
      </p:pic>
      <p:sp>
        <p:nvSpPr>
          <p:cNvPr id="89" name="Right Brace 88">
            <a:extLst>
              <a:ext uri="{FF2B5EF4-FFF2-40B4-BE49-F238E27FC236}">
                <a16:creationId xmlns:a16="http://schemas.microsoft.com/office/drawing/2014/main" id="{7259277E-F635-63E7-E162-1FC6CE6E4210}"/>
              </a:ext>
            </a:extLst>
          </p:cNvPr>
          <p:cNvSpPr/>
          <p:nvPr/>
        </p:nvSpPr>
        <p:spPr>
          <a:xfrm rot="10800000">
            <a:off x="4974186" y="3649093"/>
            <a:ext cx="118800" cy="692843"/>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0" name="Right Brace 89">
            <a:extLst>
              <a:ext uri="{FF2B5EF4-FFF2-40B4-BE49-F238E27FC236}">
                <a16:creationId xmlns:a16="http://schemas.microsoft.com/office/drawing/2014/main" id="{CD6DCC6A-278B-4E0F-2E96-F54626BEC90F}"/>
              </a:ext>
            </a:extLst>
          </p:cNvPr>
          <p:cNvSpPr/>
          <p:nvPr/>
        </p:nvSpPr>
        <p:spPr>
          <a:xfrm rot="10800000">
            <a:off x="4973222" y="2043179"/>
            <a:ext cx="118800" cy="351000"/>
          </a:xfrm>
          <a:prstGeom prst="rightBrace">
            <a:avLst>
              <a:gd name="adj1" fmla="val 34735"/>
              <a:gd name="adj2" fmla="val 50000"/>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91" name="Right Brace 90">
            <a:extLst>
              <a:ext uri="{FF2B5EF4-FFF2-40B4-BE49-F238E27FC236}">
                <a16:creationId xmlns:a16="http://schemas.microsoft.com/office/drawing/2014/main" id="{1617FB8C-4F60-3468-6EA0-24A3BEC7E478}"/>
              </a:ext>
            </a:extLst>
          </p:cNvPr>
          <p:cNvSpPr/>
          <p:nvPr/>
        </p:nvSpPr>
        <p:spPr>
          <a:xfrm>
            <a:off x="4683940" y="1698418"/>
            <a:ext cx="118800" cy="692843"/>
          </a:xfrm>
          <a:prstGeom prst="rightBrace">
            <a:avLst>
              <a:gd name="adj1" fmla="val 34735"/>
              <a:gd name="adj2" fmla="val 74039"/>
            </a:avLst>
          </a:prstGeom>
          <a:ln w="19050" cap="flat">
            <a:extLst>
              <a:ext uri="{C807C97D-BFC1-408E-A445-0C87EB9F89A2}">
                <ask:lineSketchStyleProps xmlns:ask="http://schemas.microsoft.com/office/drawing/2018/sketchyshapes" sd="1219033472">
                  <a:custGeom>
                    <a:avLst/>
                    <a:gdLst>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 name="connsiteX7" fmla="*/ 0 w 156655"/>
                      <a:gd name="connsiteY7" fmla="*/ 0 h 923791"/>
                      <a:gd name="connsiteX0" fmla="*/ 0 w 156655"/>
                      <a:gd name="connsiteY0" fmla="*/ 0 h 923791"/>
                      <a:gd name="connsiteX1" fmla="*/ 78328 w 156655"/>
                      <a:gd name="connsiteY1" fmla="*/ 2 h 923791"/>
                      <a:gd name="connsiteX2" fmla="*/ 78328 w 156655"/>
                      <a:gd name="connsiteY2" fmla="*/ 461894 h 923791"/>
                      <a:gd name="connsiteX3" fmla="*/ 156656 w 156655"/>
                      <a:gd name="connsiteY3" fmla="*/ 461896 h 923791"/>
                      <a:gd name="connsiteX4" fmla="*/ 78328 w 156655"/>
                      <a:gd name="connsiteY4" fmla="*/ 461898 h 923791"/>
                      <a:gd name="connsiteX5" fmla="*/ 78328 w 156655"/>
                      <a:gd name="connsiteY5" fmla="*/ 923789 h 923791"/>
                      <a:gd name="connsiteX6" fmla="*/ 0 w 156655"/>
                      <a:gd name="connsiteY6" fmla="*/ 923791 h 92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655" h="923791" stroke="0" extrusionOk="0">
                        <a:moveTo>
                          <a:pt x="0" y="0"/>
                        </a:moveTo>
                        <a:cubicBezTo>
                          <a:pt x="28879" y="4754"/>
                          <a:pt x="59843" y="-5244"/>
                          <a:pt x="78328" y="2"/>
                        </a:cubicBezTo>
                        <a:cubicBezTo>
                          <a:pt x="119669" y="125613"/>
                          <a:pt x="66843" y="350364"/>
                          <a:pt x="78328" y="461894"/>
                        </a:cubicBezTo>
                        <a:cubicBezTo>
                          <a:pt x="77895" y="462318"/>
                          <a:pt x="112307" y="467919"/>
                          <a:pt x="156656" y="461896"/>
                        </a:cubicBezTo>
                        <a:cubicBezTo>
                          <a:pt x="138559" y="466205"/>
                          <a:pt x="96323" y="468182"/>
                          <a:pt x="78328" y="461898"/>
                        </a:cubicBezTo>
                        <a:cubicBezTo>
                          <a:pt x="37903" y="564935"/>
                          <a:pt x="103768" y="865081"/>
                          <a:pt x="78328" y="923789"/>
                        </a:cubicBezTo>
                        <a:cubicBezTo>
                          <a:pt x="77295" y="923632"/>
                          <a:pt x="42309" y="924685"/>
                          <a:pt x="0" y="923791"/>
                        </a:cubicBezTo>
                        <a:cubicBezTo>
                          <a:pt x="-52163" y="654301"/>
                          <a:pt x="2496" y="399524"/>
                          <a:pt x="0" y="0"/>
                        </a:cubicBezTo>
                        <a:close/>
                      </a:path>
                      <a:path w="156655" h="923791" fill="none" extrusionOk="0">
                        <a:moveTo>
                          <a:pt x="0" y="0"/>
                        </a:moveTo>
                        <a:cubicBezTo>
                          <a:pt x="9826" y="-3207"/>
                          <a:pt x="68799" y="-3888"/>
                          <a:pt x="78328" y="2"/>
                        </a:cubicBezTo>
                        <a:cubicBezTo>
                          <a:pt x="47134" y="193707"/>
                          <a:pt x="57731" y="310578"/>
                          <a:pt x="78328" y="461894"/>
                        </a:cubicBezTo>
                        <a:cubicBezTo>
                          <a:pt x="81154" y="466102"/>
                          <a:pt x="114055" y="468711"/>
                          <a:pt x="156656" y="461896"/>
                        </a:cubicBezTo>
                        <a:cubicBezTo>
                          <a:pt x="128532" y="459533"/>
                          <a:pt x="103650" y="455401"/>
                          <a:pt x="78328" y="461898"/>
                        </a:cubicBezTo>
                        <a:cubicBezTo>
                          <a:pt x="114346" y="665556"/>
                          <a:pt x="73647" y="839928"/>
                          <a:pt x="78328" y="923789"/>
                        </a:cubicBezTo>
                        <a:cubicBezTo>
                          <a:pt x="72300" y="924780"/>
                          <a:pt x="41500" y="922577"/>
                          <a:pt x="0" y="923791"/>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dirty="0">
              <a:solidFill>
                <a:prstClr val="black"/>
              </a:solidFill>
              <a:latin typeface="Calibri" panose="020F0502020204030204"/>
            </a:endParaRPr>
          </a:p>
        </p:txBody>
      </p:sp>
      <p:sp>
        <p:nvSpPr>
          <p:cNvPr id="58" name="Up Arrow 57">
            <a:extLst>
              <a:ext uri="{FF2B5EF4-FFF2-40B4-BE49-F238E27FC236}">
                <a16:creationId xmlns:a16="http://schemas.microsoft.com/office/drawing/2014/main" id="{BE8577CC-82C9-431D-109C-3270849AA79B}"/>
              </a:ext>
            </a:extLst>
          </p:cNvPr>
          <p:cNvSpPr/>
          <p:nvPr/>
        </p:nvSpPr>
        <p:spPr>
          <a:xfrm>
            <a:off x="7555951" y="3679604"/>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9" name="Up Arrow 58">
            <a:extLst>
              <a:ext uri="{FF2B5EF4-FFF2-40B4-BE49-F238E27FC236}">
                <a16:creationId xmlns:a16="http://schemas.microsoft.com/office/drawing/2014/main" id="{3327EFD8-8EB1-CB21-7890-A67F0E6CFF26}"/>
              </a:ext>
            </a:extLst>
          </p:cNvPr>
          <p:cNvSpPr/>
          <p:nvPr/>
        </p:nvSpPr>
        <p:spPr>
          <a:xfrm rot="10800000">
            <a:off x="7555951" y="4035749"/>
            <a:ext cx="123468" cy="28301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60" name="Up Arrow 59">
            <a:extLst>
              <a:ext uri="{FF2B5EF4-FFF2-40B4-BE49-F238E27FC236}">
                <a16:creationId xmlns:a16="http://schemas.microsoft.com/office/drawing/2014/main" id="{16207BD8-8A46-EB54-F534-4A211A5C567B}"/>
              </a:ext>
            </a:extLst>
          </p:cNvPr>
          <p:cNvSpPr/>
          <p:nvPr/>
        </p:nvSpPr>
        <p:spPr>
          <a:xfrm>
            <a:off x="7551777" y="2042686"/>
            <a:ext cx="127642" cy="3779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61" name="Graphic 60" descr="Badge with solid fill">
            <a:extLst>
              <a:ext uri="{FF2B5EF4-FFF2-40B4-BE49-F238E27FC236}">
                <a16:creationId xmlns:a16="http://schemas.microsoft.com/office/drawing/2014/main" id="{BC381F77-761B-9098-984B-76AD9CA78D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3888073"/>
            <a:ext cx="216000" cy="216000"/>
          </a:xfrm>
          <a:prstGeom prst="rect">
            <a:avLst/>
          </a:prstGeom>
        </p:spPr>
      </p:pic>
      <p:sp>
        <p:nvSpPr>
          <p:cNvPr id="63" name="TextBox 62">
            <a:extLst>
              <a:ext uri="{FF2B5EF4-FFF2-40B4-BE49-F238E27FC236}">
                <a16:creationId xmlns:a16="http://schemas.microsoft.com/office/drawing/2014/main" id="{98518C14-87E5-C172-B27F-72FE5DB6CA58}"/>
              </a:ext>
            </a:extLst>
          </p:cNvPr>
          <p:cNvSpPr txBox="1"/>
          <p:nvPr/>
        </p:nvSpPr>
        <p:spPr>
          <a:xfrm>
            <a:off x="6581538" y="2480190"/>
            <a:ext cx="2432076" cy="230832"/>
          </a:xfrm>
          <a:prstGeom prst="rect">
            <a:avLst/>
          </a:prstGeom>
          <a:noFill/>
        </p:spPr>
        <p:txBody>
          <a:bodyPr wrap="none" rtlCol="0">
            <a:spAutoFit/>
          </a:bodyPr>
          <a:lstStyle/>
          <a:p>
            <a:pPr defTabSz="685800">
              <a:buClrTx/>
            </a:pPr>
            <a:r>
              <a:rPr lang="en-US" sz="900" kern="1200" dirty="0">
                <a:solidFill>
                  <a:prstClr val="black"/>
                </a:solidFill>
                <a:latin typeface="Times New Roman" panose="02020603050405020304" pitchFamily="18" charset="0"/>
                <a:ea typeface="+mn-ea"/>
                <a:cs typeface="Times New Roman" panose="02020603050405020304" pitchFamily="18" charset="0"/>
              </a:rPr>
              <a:t>Determine the boundary </a:t>
            </a:r>
            <a:r>
              <a:rPr lang="en-US" sz="900" kern="1200" dirty="0">
                <a:solidFill>
                  <a:prstClr val="black"/>
                </a:solidFill>
                <a:latin typeface="Consolas" panose="020B0609020204030204" pitchFamily="49" charset="0"/>
                <a:ea typeface="+mn-ea"/>
                <a:cs typeface="Consolas" panose="020B0609020204030204" pitchFamily="49" charset="0"/>
              </a:rPr>
              <a:t>ss</a:t>
            </a:r>
            <a:r>
              <a:rPr lang="en-US" sz="900" kern="1200" dirty="0">
                <a:solidFill>
                  <a:prstClr val="black"/>
                </a:solidFill>
                <a:latin typeface="Times New Roman" panose="02020603050405020304" pitchFamily="18" charset="0"/>
                <a:ea typeface="+mn-ea"/>
                <a:cs typeface="Times New Roman" panose="02020603050405020304" pitchFamily="18" charset="0"/>
              </a:rPr>
              <a:t> and </a:t>
            </a:r>
            <a:r>
              <a:rPr lang="en-US" sz="900" kern="1200" dirty="0">
                <a:solidFill>
                  <a:prstClr val="black"/>
                </a:solidFill>
                <a:latin typeface="Consolas" panose="020B0609020204030204" pitchFamily="49" charset="0"/>
                <a:ea typeface="+mn-ea"/>
                <a:cs typeface="Consolas" panose="020B0609020204030204" pitchFamily="49" charset="0"/>
              </a:rPr>
              <a:t>es</a:t>
            </a:r>
            <a:r>
              <a:rPr lang="en-US" sz="900" kern="1200" dirty="0">
                <a:solidFill>
                  <a:prstClr val="black"/>
                </a:solidFill>
                <a:latin typeface="Times New Roman" panose="02020603050405020304" pitchFamily="18" charset="0"/>
                <a:ea typeface="+mn-ea"/>
                <a:cs typeface="Times New Roman" panose="02020603050405020304" pitchFamily="18" charset="0"/>
              </a:rPr>
              <a:t> by similarity</a:t>
            </a:r>
          </a:p>
        </p:txBody>
      </p:sp>
      <p:sp>
        <p:nvSpPr>
          <p:cNvPr id="18" name="TextBox 17">
            <a:extLst>
              <a:ext uri="{FF2B5EF4-FFF2-40B4-BE49-F238E27FC236}">
                <a16:creationId xmlns:a16="http://schemas.microsoft.com/office/drawing/2014/main" id="{B9A8FEFE-551C-F7A8-2BB9-45D56D4846D4}"/>
              </a:ext>
            </a:extLst>
          </p:cNvPr>
          <p:cNvSpPr txBox="1"/>
          <p:nvPr/>
        </p:nvSpPr>
        <p:spPr>
          <a:xfrm>
            <a:off x="3741422" y="1599884"/>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19" name="TextBox 18">
            <a:extLst>
              <a:ext uri="{FF2B5EF4-FFF2-40B4-BE49-F238E27FC236}">
                <a16:creationId xmlns:a16="http://schemas.microsoft.com/office/drawing/2014/main" id="{E45857D0-9227-E1AD-09FE-3E96F3159897}"/>
              </a:ext>
            </a:extLst>
          </p:cNvPr>
          <p:cNvSpPr txBox="1"/>
          <p:nvPr/>
        </p:nvSpPr>
        <p:spPr>
          <a:xfrm>
            <a:off x="3741422" y="3552126"/>
            <a:ext cx="941284"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start statement (</a:t>
            </a:r>
            <a:r>
              <a:rPr lang="en-US" sz="750" kern="1200" dirty="0">
                <a:solidFill>
                  <a:prstClr val="black"/>
                </a:solidFill>
                <a:latin typeface="Consolas" panose="020B0609020204030204" pitchFamily="49" charset="0"/>
                <a:ea typeface="+mn-ea"/>
                <a:cs typeface="Consolas" panose="020B0609020204030204" pitchFamily="49" charset="0"/>
              </a:rPr>
              <a:t>ss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0" name="TextBox 19">
            <a:extLst>
              <a:ext uri="{FF2B5EF4-FFF2-40B4-BE49-F238E27FC236}">
                <a16:creationId xmlns:a16="http://schemas.microsoft.com/office/drawing/2014/main" id="{8F14F0B6-73CE-B942-07EA-DBF1A839FBF7}"/>
              </a:ext>
            </a:extLst>
          </p:cNvPr>
          <p:cNvSpPr txBox="1"/>
          <p:nvPr/>
        </p:nvSpPr>
        <p:spPr>
          <a:xfrm>
            <a:off x="2923090" y="2296329"/>
            <a:ext cx="1766830"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 &amp; 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1" name="TextBox 20">
            <a:extLst>
              <a:ext uri="{FF2B5EF4-FFF2-40B4-BE49-F238E27FC236}">
                <a16:creationId xmlns:a16="http://schemas.microsoft.com/office/drawing/2014/main" id="{F948950F-4183-6C78-5537-EFAD205BD13D}"/>
              </a:ext>
            </a:extLst>
          </p:cNvPr>
          <p:cNvSpPr txBox="1"/>
          <p:nvPr/>
        </p:nvSpPr>
        <p:spPr>
          <a:xfrm>
            <a:off x="3769907" y="4241720"/>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end statement (</a:t>
            </a:r>
            <a:r>
              <a:rPr lang="en-US" sz="750" kern="1200" dirty="0">
                <a:solidFill>
                  <a:prstClr val="black"/>
                </a:solidFill>
                <a:latin typeface="Consolas" panose="020B0609020204030204" pitchFamily="49" charset="0"/>
                <a:ea typeface="+mn-ea"/>
                <a:cs typeface="Consolas" panose="020B0609020204030204" pitchFamily="49" charset="0"/>
              </a:rPr>
              <a:t>es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22" name="TextBox 21">
            <a:extLst>
              <a:ext uri="{FF2B5EF4-FFF2-40B4-BE49-F238E27FC236}">
                <a16:creationId xmlns:a16="http://schemas.microsoft.com/office/drawing/2014/main" id="{0A9DDA93-F040-5AF8-A2EE-3559B179116D}"/>
              </a:ext>
            </a:extLst>
          </p:cNvPr>
          <p:cNvSpPr txBox="1"/>
          <p:nvPr/>
        </p:nvSpPr>
        <p:spPr>
          <a:xfrm>
            <a:off x="3769907" y="3897728"/>
            <a:ext cx="914033" cy="207749"/>
          </a:xfrm>
          <a:prstGeom prst="rect">
            <a:avLst/>
          </a:prstGeom>
          <a:noFill/>
        </p:spPr>
        <p:txBody>
          <a:bodyPr wrap="none" rtlCol="0">
            <a:spAutoFit/>
          </a:bodyPr>
          <a:lstStyle/>
          <a:p>
            <a:pPr algn="r" defTabSz="685800">
              <a:buClrTx/>
            </a:pPr>
            <a:r>
              <a:rPr lang="en-US" sz="750" kern="1200" dirty="0">
                <a:solidFill>
                  <a:prstClr val="black"/>
                </a:solidFill>
                <a:latin typeface="Times New Roman" panose="02020603050405020304" pitchFamily="18" charset="0"/>
                <a:ea typeface="+mn-ea"/>
                <a:cs typeface="Times New Roman" panose="02020603050405020304" pitchFamily="18" charset="0"/>
              </a:rPr>
              <a:t>key statement (</a:t>
            </a:r>
            <a:r>
              <a:rPr lang="en-US" sz="750" kern="1200" dirty="0" err="1">
                <a:solidFill>
                  <a:prstClr val="black"/>
                </a:solidFill>
                <a:latin typeface="Consolas" panose="020B0609020204030204" pitchFamily="49" charset="0"/>
                <a:ea typeface="+mn-ea"/>
                <a:cs typeface="Consolas" panose="020B0609020204030204" pitchFamily="49" charset="0"/>
              </a:rPr>
              <a:t>ks</a:t>
            </a:r>
            <a:r>
              <a:rPr lang="en-US" sz="750" kern="1200" dirty="0">
                <a:solidFill>
                  <a:prstClr val="black"/>
                </a:solidFill>
                <a:latin typeface="Times New Roman" panose="02020603050405020304" pitchFamily="18" charset="0"/>
                <a:ea typeface="+mn-ea"/>
                <a:cs typeface="Times New Roman" panose="02020603050405020304" pitchFamily="18" charset="0"/>
              </a:rPr>
              <a:t>)</a:t>
            </a:r>
          </a:p>
        </p:txBody>
      </p:sp>
      <p:sp>
        <p:nvSpPr>
          <p:cNvPr id="92" name="Rectangle 91">
            <a:extLst>
              <a:ext uri="{FF2B5EF4-FFF2-40B4-BE49-F238E27FC236}">
                <a16:creationId xmlns:a16="http://schemas.microsoft.com/office/drawing/2014/main" id="{0490BEFA-30AC-7831-1C1F-3AEDD8752385}"/>
              </a:ext>
            </a:extLst>
          </p:cNvPr>
          <p:cNvSpPr/>
          <p:nvPr/>
        </p:nvSpPr>
        <p:spPr>
          <a:xfrm>
            <a:off x="5173993" y="2691002"/>
            <a:ext cx="3699000" cy="148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7000" rIns="35100" rtlCol="0" anchor="ctr"/>
          <a:lstStyle/>
          <a:p>
            <a:pPr defTabSz="685800">
              <a:buClrTx/>
            </a:pPr>
            <a:r>
              <a:rPr lang="en-HK" sz="675" kern="1200" dirty="0">
                <a:solidFill>
                  <a:sysClr val="windowText" lastClr="000000"/>
                </a:solidFill>
                <a:latin typeface="Consolas" panose="020B0609020204030204" pitchFamily="49" charset="0"/>
                <a:cs typeface="Consolas" panose="020B0609020204030204" pitchFamily="49" charset="0"/>
              </a:rPr>
              <a:t>if (!</a:t>
            </a:r>
            <a:r>
              <a:rPr lang="en-HK" sz="675" kern="1200" dirty="0" err="1">
                <a:solidFill>
                  <a:sysClr val="windowText" lastClr="000000"/>
                </a:solidFill>
                <a:latin typeface="Consolas" panose="020B0609020204030204" pitchFamily="49" charset="0"/>
                <a:cs typeface="Consolas" panose="020B0609020204030204" pitchFamily="49" charset="0"/>
              </a:rPr>
              <a:t>CheckBlock</a:t>
            </a:r>
            <a:r>
              <a:rPr lang="en-HK" sz="675" kern="1200" dirty="0">
                <a:solidFill>
                  <a:sysClr val="windowText" lastClr="000000"/>
                </a:solidFill>
                <a:latin typeface="Consolas" panose="020B0609020204030204" pitchFamily="49" charset="0"/>
                <a:cs typeface="Consolas" panose="020B0609020204030204" pitchFamily="49" charset="0"/>
              </a:rPr>
              <a:t>(block, state,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 !</a:t>
            </a:r>
            <a:r>
              <a:rPr lang="en-HK" sz="675" kern="1200" dirty="0" err="1">
                <a:solidFill>
                  <a:sysClr val="windowText" lastClr="000000"/>
                </a:solidFill>
                <a:latin typeface="Consolas" panose="020B0609020204030204" pitchFamily="49" charset="0"/>
                <a:cs typeface="Consolas" panose="020B0609020204030204" pitchFamily="49" charset="0"/>
              </a:rPr>
              <a:t>fJustCheck</a:t>
            </a:r>
            <a:r>
              <a:rPr lang="en-HK" sz="675" kern="1200" dirty="0">
                <a:solidFill>
                  <a:sysClr val="windowText" lastClr="000000"/>
                </a:solidFill>
                <a:latin typeface="Consolas" panose="020B0609020204030204" pitchFamily="49" charset="0"/>
                <a:cs typeface="Consolas" panose="020B0609020204030204" pitchFamily="49" charset="0"/>
              </a:rPr>
              <a:t>))</a:t>
            </a:r>
            <a:endParaRPr lang="en-US" sz="675" kern="1200" dirty="0">
              <a:solidFill>
                <a:sysClr val="windowText" lastClr="000000"/>
              </a:solidFill>
              <a:latin typeface="Consolas" panose="020B0609020204030204" pitchFamily="49" charset="0"/>
              <a:cs typeface="Consolas" panose="020B0609020204030204" pitchFamily="49" charset="0"/>
            </a:endParaRPr>
          </a:p>
        </p:txBody>
      </p:sp>
      <p:pic>
        <p:nvPicPr>
          <p:cNvPr id="62" name="Graphic 61" descr="Badge with solid fill">
            <a:extLst>
              <a:ext uri="{FF2B5EF4-FFF2-40B4-BE49-F238E27FC236}">
                <a16:creationId xmlns:a16="http://schemas.microsoft.com/office/drawing/2014/main" id="{32A51589-7FBB-4A34-E3AC-E23404357C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9852" y="2146311"/>
            <a:ext cx="216000" cy="216000"/>
          </a:xfrm>
          <a:prstGeom prst="rect">
            <a:avLst/>
          </a:prstGeom>
        </p:spPr>
      </p:pic>
      <p:cxnSp>
        <p:nvCxnSpPr>
          <p:cNvPr id="49" name="Curved Connector 48">
            <a:extLst>
              <a:ext uri="{FF2B5EF4-FFF2-40B4-BE49-F238E27FC236}">
                <a16:creationId xmlns:a16="http://schemas.microsoft.com/office/drawing/2014/main" id="{14FD030F-5845-7212-DDA3-874415802773}"/>
              </a:ext>
            </a:extLst>
          </p:cNvPr>
          <p:cNvCxnSpPr>
            <a:cxnSpLocks/>
          </p:cNvCxnSpPr>
          <p:nvPr/>
        </p:nvCxnSpPr>
        <p:spPr>
          <a:xfrm rot="16200000" flipH="1">
            <a:off x="4404467" y="1626435"/>
            <a:ext cx="13686" cy="4659325"/>
          </a:xfrm>
          <a:prstGeom prst="curvedConnector3">
            <a:avLst>
              <a:gd name="adj1" fmla="val -5565163"/>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41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8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51" grpId="0"/>
      <p:bldP spid="52" grpId="0" animBg="1"/>
      <p:bldP spid="53" grpId="0" animBg="1"/>
      <p:bldP spid="54" grpId="0" animBg="1"/>
      <p:bldP spid="55" grpId="0" animBg="1"/>
      <p:bldP spid="82" grpId="0" animBg="1"/>
      <p:bldP spid="83" grpId="0" animBg="1"/>
      <p:bldP spid="84" grpId="0" animBg="1"/>
      <p:bldP spid="85" grpId="0" animBg="1"/>
      <p:bldP spid="86" grpId="0" animBg="1"/>
      <p:bldP spid="89" grpId="0" animBg="1"/>
      <p:bldP spid="90" grpId="0" animBg="1"/>
      <p:bldP spid="91" grpId="0" animBg="1"/>
      <p:bldP spid="58" grpId="0" animBg="1"/>
      <p:bldP spid="59" grpId="0" animBg="1"/>
      <p:bldP spid="60" grpId="0" animBg="1"/>
      <p:bldP spid="63" grpId="0"/>
      <p:bldP spid="9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EAEA4-F222-35BF-FC07-6B7BBDA55BA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11</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CC3FAF62-ECCE-D859-E11C-A74F7F116642}"/>
              </a:ext>
            </a:extLst>
          </p:cNvPr>
          <p:cNvSpPr>
            <a:spLocks noGrp="1"/>
          </p:cNvSpPr>
          <p:nvPr>
            <p:ph type="title"/>
          </p:nvPr>
        </p:nvSpPr>
        <p:spPr/>
        <p:txBody>
          <a:bodyPr>
            <a:normAutofit/>
          </a:bodyPr>
          <a:lstStyle/>
          <a:p>
            <a:r>
              <a:rPr lang="en-US" dirty="0"/>
              <a:t>A New Way of Calculating Code Similarity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400DD3-2A86-1C81-10F5-F25ADF0404FA}"/>
                  </a:ext>
                </a:extLst>
              </p:cNvPr>
              <p:cNvSpPr>
                <a:spLocks noGrp="1"/>
              </p:cNvSpPr>
              <p:nvPr>
                <p:ph idx="1"/>
              </p:nvPr>
            </p:nvSpPr>
            <p:spPr>
              <a:xfrm>
                <a:off x="298939" y="2139697"/>
                <a:ext cx="8546123" cy="2825594"/>
              </a:xfrm>
            </p:spPr>
            <p:txBody>
              <a:bodyPr>
                <a:normAutofit fontScale="92500" lnSpcReduction="10000"/>
              </a:bodyPr>
              <a:lstStyle/>
              <a:p>
                <a:r>
                  <a:rPr lang="en-US" dirty="0">
                    <a:latin typeface="+mn-lt"/>
                  </a:rPr>
                  <a:t>Source code </a:t>
                </a:r>
                <a:r>
                  <a:rPr lang="en-US" b="1" i="1" dirty="0">
                    <a:highlight>
                      <a:srgbClr val="FFFF00"/>
                    </a:highlight>
                    <a:latin typeface="+mn-lt"/>
                  </a:rPr>
                  <a:t>S</a:t>
                </a:r>
                <a:r>
                  <a:rPr lang="en-US" dirty="0">
                    <a:latin typeface="+mn-lt"/>
                  </a:rPr>
                  <a:t> with </a:t>
                </a:r>
                <a:r>
                  <a:rPr lang="en-US" b="1" i="1" dirty="0">
                    <a:highlight>
                      <a:srgbClr val="FFFF00"/>
                    </a:highlight>
                    <a:latin typeface="+mn-lt"/>
                  </a:rPr>
                  <a:t>p</a:t>
                </a:r>
                <a:r>
                  <a:rPr lang="en-US" dirty="0">
                    <a:latin typeface="+mn-lt"/>
                  </a:rPr>
                  <a:t> statements and target code </a:t>
                </a:r>
                <a:r>
                  <a:rPr lang="en-US" b="1" i="1" dirty="0">
                    <a:highlight>
                      <a:srgbClr val="FFFF00"/>
                    </a:highlight>
                    <a:latin typeface="+mn-lt"/>
                  </a:rPr>
                  <a:t>T</a:t>
                </a:r>
                <a:r>
                  <a:rPr lang="en-US" dirty="0">
                    <a:latin typeface="+mn-lt"/>
                  </a:rPr>
                  <a:t> with </a:t>
                </a:r>
                <a:r>
                  <a:rPr lang="en-US" b="1" i="1" dirty="0">
                    <a:highlight>
                      <a:srgbClr val="FFFF00"/>
                    </a:highlight>
                    <a:latin typeface="+mn-lt"/>
                  </a:rPr>
                  <a:t>q</a:t>
                </a:r>
                <a:r>
                  <a:rPr lang="en-US" i="1" dirty="0">
                    <a:latin typeface="+mn-lt"/>
                  </a:rPr>
                  <a:t> </a:t>
                </a:r>
                <a:r>
                  <a:rPr lang="en-US" dirty="0">
                    <a:latin typeface="+mn-lt"/>
                  </a:rPr>
                  <a:t>statements.</a:t>
                </a:r>
              </a:p>
              <a:p>
                <a:r>
                  <a:rPr lang="en-US" dirty="0">
                    <a:latin typeface="+mn-lt"/>
                  </a:rPr>
                  <a:t>1. Pair-up each statement in </a:t>
                </a:r>
                <a:r>
                  <a:rPr lang="en-US" i="1" dirty="0">
                    <a:latin typeface="+mn-lt"/>
                  </a:rPr>
                  <a:t>S</a:t>
                </a:r>
                <a:r>
                  <a:rPr lang="en-US" dirty="0">
                    <a:latin typeface="+mn-lt"/>
                  </a:rPr>
                  <a:t> with the most similar statement in </a:t>
                </a:r>
                <a:r>
                  <a:rPr lang="en-US" i="1" dirty="0">
                    <a:latin typeface="+mn-lt"/>
                  </a:rPr>
                  <a:t>T</a:t>
                </a:r>
                <a:r>
                  <a:rPr lang="en-US" dirty="0">
                    <a:latin typeface="+mn-lt"/>
                  </a:rPr>
                  <a:t>, i.e.,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latin typeface="+mn-lt"/>
                  </a:rPr>
                  <a:t>, find </a:t>
                </a:r>
                <a:r>
                  <a:rPr lang="en-US" i="1" dirty="0">
                    <a:latin typeface="+mn-lt"/>
                  </a:rPr>
                  <a:t>j</a:t>
                </a:r>
                <a:r>
                  <a:rPr lang="en-US" dirty="0">
                    <a:latin typeface="+mn-lt"/>
                  </a:rPr>
                  <a:t>, </a:t>
                </a:r>
                <a:r>
                  <a:rPr lang="en-US" dirty="0" err="1">
                    <a:latin typeface="+mn-lt"/>
                  </a:rPr>
                  <a:t>s.t.</a:t>
                </a:r>
                <a:r>
                  <a:rPr lang="en-US" dirty="0">
                    <a:latin typeface="+mn-lt"/>
                  </a:rPr>
                  <a:t>, </a:t>
                </a:r>
                <a14:m>
                  <m:oMath xmlns:m="http://schemas.openxmlformats.org/officeDocument/2006/math">
                    <m:r>
                      <a:rPr lang="en-US" b="0" i="1" smtClean="0">
                        <a:latin typeface="Cambria Math" panose="02040503050406030204" pitchFamily="18" charset="0"/>
                      </a:rPr>
                      <m:t>𝑗</m:t>
                    </m:r>
                    <m:r>
                      <a:rPr lang="en-US" b="0" i="0" smtClean="0">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sub>
                      <m:sup>
                        <m:r>
                          <m:rPr>
                            <m:sty m:val="p"/>
                          </m:rPr>
                          <a:rPr lang="en-US">
                            <a:latin typeface="Cambria Math" panose="02040503050406030204" pitchFamily="18" charset="0"/>
                          </a:rPr>
                          <m:t>argmax</m:t>
                        </m:r>
                      </m:sup>
                      <m:e>
                        <m:r>
                          <m:rPr>
                            <m:sty m:val="p"/>
                          </m:rPr>
                          <a:rPr lang="en-US">
                            <a:latin typeface="Cambria Math" panose="02040503050406030204" pitchFamily="18" charset="0"/>
                          </a:rPr>
                          <m:t>strsim</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r>
                          <a:rPr lang="en-US" i="1">
                            <a:latin typeface="Cambria Math" panose="02040503050406030204" pitchFamily="18" charset="0"/>
                          </a:rPr>
                          <m:t>)</m:t>
                        </m:r>
                      </m:e>
                    </m:sPre>
                  </m:oMath>
                </a14:m>
                <a:r>
                  <a:rPr lang="en-US" dirty="0">
                    <a:latin typeface="+mn-lt"/>
                  </a:rPr>
                  <a:t>.</a:t>
                </a:r>
              </a:p>
              <a:p>
                <a:r>
                  <a:rPr lang="en-US" dirty="0">
                    <a:latin typeface="+mn-lt"/>
                  </a:rPr>
                  <a:t>2. Multiply </a:t>
                </a:r>
                <a14:m>
                  <m:oMath xmlns:m="http://schemas.openxmlformats.org/officeDocument/2006/math">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a:latin typeface="+mn-lt"/>
                  </a:rPr>
                  <a:t> by a </a:t>
                </a:r>
                <a:r>
                  <a:rPr lang="en-US" b="1" dirty="0">
                    <a:latin typeface="+mn-lt"/>
                  </a:rPr>
                  <a:t>reward factor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oMath>
                </a14:m>
                <a:r>
                  <a:rPr lang="en-US" dirty="0">
                    <a:latin typeface="+mn-lt"/>
                  </a:rPr>
                  <a:t>, i.e., </a:t>
                </a:r>
                <a14:m>
                  <m:oMath xmlns:m="http://schemas.openxmlformats.org/officeDocument/2006/math">
                    <m:r>
                      <m:rPr>
                        <m:sty m:val="p"/>
                      </m:rPr>
                      <a:rPr lang="en-US" b="0" i="0" smtClean="0">
                        <a:latin typeface="Cambria Math" panose="02040503050406030204" pitchFamily="18" charset="0"/>
                      </a:rPr>
                      <m:t>strsim</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oMath>
                </a14:m>
                <a:r>
                  <a:rPr lang="en-US" dirty="0">
                    <a:latin typeface="+mn-lt"/>
                  </a:rPr>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sup>
                    </m:sSup>
                  </m:oMath>
                </a14:m>
                <a:r>
                  <a:rPr lang="en-US" dirty="0">
                    <a:latin typeface="+mn-lt"/>
                  </a:rPr>
                  <a:t> indicates: the greater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d>
                  </m:oMath>
                </a14:m>
                <a:r>
                  <a:rPr lang="en-US" dirty="0">
                    <a:latin typeface="+mn-lt"/>
                  </a:rPr>
                  <a:t> the smaller the similarity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sub>
                    </m:sSub>
                  </m:oMath>
                </a14:m>
                <a:r>
                  <a:rPr lang="en-US" dirty="0">
                    <a:latin typeface="+mn-lt"/>
                  </a:rPr>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oMath>
                </a14:m>
                <a:r>
                  <a:rPr lang="en-US" dirty="0">
                    <a:latin typeface="+mn-lt"/>
                  </a:rPr>
                  <a:t>.</a:t>
                </a:r>
              </a:p>
              <a:p>
                <a:r>
                  <a:rPr lang="en-US" dirty="0">
                    <a:latin typeface="+mn-lt"/>
                  </a:rPr>
                  <a:t>3. Add up all the weighted similarities and normalize into [0,1], i.e.,</a:t>
                </a:r>
              </a:p>
              <a:p>
                <a:pPr lvl="1"/>
                <a14:m>
                  <m:oMath xmlns:m="http://schemas.openxmlformats.org/officeDocument/2006/math">
                    <m:r>
                      <m:rPr>
                        <m:sty m:val="p"/>
                      </m:rPr>
                      <a:rPr lang="en-US" b="0" i="0" smtClean="0">
                        <a:latin typeface="Cambria Math" panose="02040503050406030204" pitchFamily="18" charset="0"/>
                      </a:rPr>
                      <m:t>SIMILARITY</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m:rPr>
                            <m:sty m:val="p"/>
                          </m:rPr>
                          <a:rPr lang="en-US" b="0" i="0" smtClean="0">
                            <a:latin typeface="Cambria Math" panose="02040503050406030204" pitchFamily="18" charset="0"/>
                          </a:rPr>
                          <m:t>strsim</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sup>
                        </m:sSup>
                      </m:e>
                    </m:nary>
                  </m:oMath>
                </a14:m>
                <a:r>
                  <a:rPr lang="en-US" dirty="0">
                    <a:latin typeface="+mn-lt"/>
                  </a:rPr>
                  <a:t>.</a:t>
                </a:r>
              </a:p>
            </p:txBody>
          </p:sp>
        </mc:Choice>
        <mc:Fallback xmlns="">
          <p:sp>
            <p:nvSpPr>
              <p:cNvPr id="4" name="Content Placeholder 3">
                <a:extLst>
                  <a:ext uri="{FF2B5EF4-FFF2-40B4-BE49-F238E27FC236}">
                    <a16:creationId xmlns:a16="http://schemas.microsoft.com/office/drawing/2014/main" id="{03400DD3-2A86-1C81-10F5-F25ADF0404FA}"/>
                  </a:ext>
                </a:extLst>
              </p:cNvPr>
              <p:cNvSpPr>
                <a:spLocks noGrp="1" noRot="1" noChangeAspect="1" noMove="1" noResize="1" noEditPoints="1" noAdjustHandles="1" noChangeArrowheads="1" noChangeShapeType="1" noTextEdit="1"/>
              </p:cNvSpPr>
              <p:nvPr>
                <p:ph idx="1"/>
              </p:nvPr>
            </p:nvSpPr>
            <p:spPr>
              <a:xfrm>
                <a:off x="298939" y="2139697"/>
                <a:ext cx="8546123" cy="2825594"/>
              </a:xfrm>
              <a:blipFill>
                <a:blip r:embed="rId4"/>
                <a:stretch>
                  <a:fillRect l="-594" t="-3587" b="-1659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410A6-61D5-7D12-9F34-94149ACC096D}"/>
              </a:ext>
            </a:extLst>
          </p:cNvPr>
          <p:cNvPicPr>
            <a:picLocks noChangeAspect="1"/>
          </p:cNvPicPr>
          <p:nvPr/>
        </p:nvPicPr>
        <p:blipFill>
          <a:blip r:embed="rId5"/>
          <a:stretch>
            <a:fillRect/>
          </a:stretch>
        </p:blipFill>
        <p:spPr>
          <a:xfrm>
            <a:off x="298937" y="1079894"/>
            <a:ext cx="8546124" cy="904100"/>
          </a:xfrm>
          <a:prstGeom prst="rect">
            <a:avLst/>
          </a:prstGeom>
        </p:spPr>
      </p:pic>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9A791307-37FA-814E-A7B1-5834F4DA6A73}"/>
                  </a:ext>
                </a:extLst>
              </p:cNvPr>
              <p:cNvSpPr/>
              <p:nvPr/>
            </p:nvSpPr>
            <p:spPr>
              <a:xfrm>
                <a:off x="6701980" y="2802152"/>
                <a:ext cx="1723073"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 xmlns:m="http://schemas.openxmlformats.org/officeDocument/2006/math">
                    <m:r>
                      <a:rPr lang="en-US" sz="2100" b="1" i="1" kern="1200">
                        <a:solidFill>
                          <a:prstClr val="white"/>
                        </a:solidFill>
                        <a:latin typeface="Cambria Math" panose="02040503050406030204" pitchFamily="18" charset="0"/>
                        <a:ea typeface="Cambria Math" panose="02040503050406030204" pitchFamily="18" charset="0"/>
                      </a:rPr>
                      <m:t>𝒑</m:t>
                    </m:r>
                    <m:r>
                      <a:rPr lang="en-US" sz="2100" b="1" i="1" kern="1200">
                        <a:solidFill>
                          <a:prstClr val="white"/>
                        </a:solidFill>
                        <a:latin typeface="Cambria Math" panose="02040503050406030204" pitchFamily="18" charset="0"/>
                        <a:ea typeface="Cambria Math" panose="02040503050406030204" pitchFamily="18" charset="0"/>
                      </a:rPr>
                      <m:t>≠</m:t>
                    </m:r>
                    <m:r>
                      <a:rPr lang="en-US" sz="2100" b="1" i="1" kern="1200">
                        <a:solidFill>
                          <a:prstClr val="white"/>
                        </a:solidFill>
                        <a:latin typeface="Cambria Math" panose="02040503050406030204" pitchFamily="18" charset="0"/>
                        <a:ea typeface="Cambria Math" panose="02040503050406030204" pitchFamily="18" charset="0"/>
                      </a:rPr>
                      <m:t>𝒒</m:t>
                    </m:r>
                  </m:oMath>
                </a14:m>
                <a:r>
                  <a:rPr lang="en-US" sz="2100" kern="1200" dirty="0">
                    <a:solidFill>
                      <a:prstClr val="white"/>
                    </a:solidFill>
                    <a:latin typeface="Calibri" panose="020F0502020204030204"/>
                  </a:rPr>
                  <a:t> </a:t>
                </a:r>
                <a14:m>
                  <m:oMath xmlns:m="http://schemas.openxmlformats.org/officeDocument/2006/math">
                    <m:r>
                      <m:rPr>
                        <m:nor/>
                      </m:rPr>
                      <a:rPr lang="en-US" sz="2100" b="1" kern="1200" dirty="0">
                        <a:solidFill>
                          <a:prstClr val="white"/>
                        </a:solidFill>
                        <a:latin typeface="Calibri" panose="020F0502020204030204"/>
                      </a:rPr>
                      <m:t>issue</m:t>
                    </m:r>
                  </m:oMath>
                </a14:m>
                <a:endParaRPr lang="en-US" sz="2100" kern="1200" dirty="0">
                  <a:solidFill>
                    <a:prstClr val="white"/>
                  </a:solidFill>
                  <a:latin typeface="Calibri" panose="020F0502020204030204"/>
                </a:endParaRPr>
              </a:p>
            </p:txBody>
          </p:sp>
        </mc:Choice>
        <mc:Fallback xmlns="">
          <p:sp>
            <p:nvSpPr>
              <p:cNvPr id="6" name="Rounded Rectangle 5">
                <a:extLst>
                  <a:ext uri="{FF2B5EF4-FFF2-40B4-BE49-F238E27FC236}">
                    <a16:creationId xmlns:a16="http://schemas.microsoft.com/office/drawing/2014/main" id="{9A791307-37FA-814E-A7B1-5834F4DA6A73}"/>
                  </a:ext>
                </a:extLst>
              </p:cNvPr>
              <p:cNvSpPr>
                <a:spLocks noRot="1" noChangeAspect="1" noMove="1" noResize="1" noEditPoints="1" noAdjustHandles="1" noChangeArrowheads="1" noChangeShapeType="1" noTextEdit="1"/>
              </p:cNvSpPr>
              <p:nvPr/>
            </p:nvSpPr>
            <p:spPr>
              <a:xfrm>
                <a:off x="6701980" y="2802152"/>
                <a:ext cx="1723073" cy="352028"/>
              </a:xfrm>
              <a:prstGeom prst="round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6BF7D361-A120-244A-8995-BD6D62D3A3B7}"/>
                  </a:ext>
                </a:extLst>
              </p:cNvPr>
              <p:cNvSpPr/>
              <p:nvPr/>
            </p:nvSpPr>
            <p:spPr>
              <a:xfrm>
                <a:off x="6436233" y="3493671"/>
                <a:ext cx="2254568" cy="352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14:m>
                  <m:oMathPara xmlns:m="http://schemas.openxmlformats.org/officeDocument/2006/math">
                    <m:oMathParaPr>
                      <m:jc m:val="centerGroup"/>
                    </m:oMathParaPr>
                    <m:oMath xmlns:m="http://schemas.openxmlformats.org/officeDocument/2006/math">
                      <m:r>
                        <m:rPr>
                          <m:nor/>
                        </m:rPr>
                        <a:rPr lang="en-US" sz="1800" b="1" kern="1200" dirty="0">
                          <a:solidFill>
                            <a:prstClr val="white"/>
                          </a:solidFill>
                          <a:latin typeface="Calibri" panose="020F0502020204030204"/>
                        </a:rPr>
                        <m:t>code</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ordering</m:t>
                      </m:r>
                      <m:r>
                        <m:rPr>
                          <m:nor/>
                        </m:rPr>
                        <a:rPr lang="en-US" sz="1800" b="1" kern="1200" dirty="0">
                          <a:solidFill>
                            <a:prstClr val="white"/>
                          </a:solidFill>
                          <a:latin typeface="Calibri" panose="020F0502020204030204"/>
                        </a:rPr>
                        <m:t> </m:t>
                      </m:r>
                      <m:r>
                        <m:rPr>
                          <m:nor/>
                        </m:rPr>
                        <a:rPr lang="en-US" sz="1800" b="1" kern="1200" dirty="0">
                          <a:solidFill>
                            <a:prstClr val="white"/>
                          </a:solidFill>
                          <a:latin typeface="Calibri" panose="020F0502020204030204"/>
                        </a:rPr>
                        <m:t>issue</m:t>
                      </m:r>
                    </m:oMath>
                  </m:oMathPara>
                </a14:m>
                <a:endParaRPr lang="en-US" sz="1800" kern="1200" dirty="0">
                  <a:solidFill>
                    <a:prstClr val="white"/>
                  </a:solidFill>
                  <a:latin typeface="Calibri" panose="020F0502020204030204"/>
                </a:endParaRPr>
              </a:p>
            </p:txBody>
          </p:sp>
        </mc:Choice>
        <mc:Fallback xmlns="">
          <p:sp>
            <p:nvSpPr>
              <p:cNvPr id="7" name="Rounded Rectangle 6">
                <a:extLst>
                  <a:ext uri="{FF2B5EF4-FFF2-40B4-BE49-F238E27FC236}">
                    <a16:creationId xmlns:a16="http://schemas.microsoft.com/office/drawing/2014/main" id="{6BF7D361-A120-244A-8995-BD6D62D3A3B7}"/>
                  </a:ext>
                </a:extLst>
              </p:cNvPr>
              <p:cNvSpPr>
                <a:spLocks noRot="1" noChangeAspect="1" noMove="1" noResize="1" noEditPoints="1" noAdjustHandles="1" noChangeArrowheads="1" noChangeShapeType="1" noTextEdit="1"/>
              </p:cNvSpPr>
              <p:nvPr/>
            </p:nvSpPr>
            <p:spPr>
              <a:xfrm>
                <a:off x="6436233" y="3493671"/>
                <a:ext cx="2254568" cy="352028"/>
              </a:xfrm>
              <a:prstGeom prst="roundRect">
                <a:avLst/>
              </a:prstGeom>
              <a:blipFill>
                <a:blip r:embed="rId7"/>
                <a:stretch>
                  <a:fillRect t="-3448" b="-2069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4421FAB-3D0A-A749-6D1C-F8A1E5201462}"/>
              </a:ext>
            </a:extLst>
          </p:cNvPr>
          <p:cNvSpPr txBox="1"/>
          <p:nvPr/>
        </p:nvSpPr>
        <p:spPr>
          <a:xfrm>
            <a:off x="3234381" y="1289707"/>
            <a:ext cx="1487908" cy="461665"/>
          </a:xfrm>
          <a:prstGeom prst="rect">
            <a:avLst/>
          </a:prstGeom>
          <a:noFill/>
        </p:spPr>
        <p:txBody>
          <a:bodyPr wrap="none" rtlCol="0">
            <a:spAutoFit/>
          </a:bodyPr>
          <a:lstStyle/>
          <a:p>
            <a:pPr defTabSz="685800">
              <a:buClrTx/>
            </a:pPr>
            <a:r>
              <a:rPr lang="en-US" sz="2400" b="1" i="1" kern="1200" dirty="0">
                <a:solidFill>
                  <a:prstClr val="black"/>
                </a:solidFill>
                <a:latin typeface="Calibri" panose="020F0502020204030204"/>
                <a:ea typeface="+mn-ea"/>
                <a:cs typeface="+mn-cs"/>
              </a:rPr>
              <a:t>S          p=5</a:t>
            </a:r>
          </a:p>
        </p:txBody>
      </p:sp>
      <p:sp>
        <p:nvSpPr>
          <p:cNvPr id="9" name="TextBox 8">
            <a:extLst>
              <a:ext uri="{FF2B5EF4-FFF2-40B4-BE49-F238E27FC236}">
                <a16:creationId xmlns:a16="http://schemas.microsoft.com/office/drawing/2014/main" id="{E82DA0E1-E2FA-6A4B-D5DE-A1038F10C83D}"/>
              </a:ext>
            </a:extLst>
          </p:cNvPr>
          <p:cNvSpPr txBox="1"/>
          <p:nvPr/>
        </p:nvSpPr>
        <p:spPr>
          <a:xfrm>
            <a:off x="7119449" y="1273613"/>
            <a:ext cx="1725613" cy="830997"/>
          </a:xfrm>
          <a:prstGeom prst="rect">
            <a:avLst/>
          </a:prstGeom>
          <a:noFill/>
        </p:spPr>
        <p:txBody>
          <a:bodyPr wrap="square" rtlCol="0">
            <a:spAutoFit/>
          </a:bodyPr>
          <a:lstStyle/>
          <a:p>
            <a:pPr defTabSz="685800">
              <a:buClrTx/>
            </a:pPr>
            <a:r>
              <a:rPr lang="en-US" sz="2400" b="1" i="1" kern="1200" dirty="0">
                <a:solidFill>
                  <a:prstClr val="black"/>
                </a:solidFill>
                <a:latin typeface="Calibri" panose="020F0502020204030204"/>
                <a:ea typeface="+mn-ea"/>
                <a:cs typeface="+mn-cs"/>
              </a:rPr>
              <a:t>T              q=3</a:t>
            </a:r>
          </a:p>
        </p:txBody>
      </p:sp>
    </p:spTree>
    <p:custDataLst>
      <p:tags r:id="rId1"/>
    </p:custDataLst>
    <p:extLst>
      <p:ext uri="{BB962C8B-B14F-4D97-AF65-F5344CB8AC3E}">
        <p14:creationId xmlns:p14="http://schemas.microsoft.com/office/powerpoint/2010/main" val="214837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F937A-FEE5-8D9A-C5B6-7FCE396EA609}"/>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12</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5C959941-3C31-8E36-A7D9-C605D9B3FEDD}"/>
              </a:ext>
            </a:extLst>
          </p:cNvPr>
          <p:cNvSpPr>
            <a:spLocks noGrp="1"/>
          </p:cNvSpPr>
          <p:nvPr>
            <p:ph type="title"/>
          </p:nvPr>
        </p:nvSpPr>
        <p:spPr/>
        <p:txBody>
          <a:bodyPr>
            <a:normAutofit/>
          </a:bodyPr>
          <a:lstStyle/>
          <a:p>
            <a:r>
              <a:rPr lang="en-US" dirty="0" err="1"/>
              <a:t>BlockScope</a:t>
            </a:r>
            <a:r>
              <a:rPr lang="zh-CN" altLang="en-US" dirty="0"/>
              <a:t> </a:t>
            </a:r>
            <a:r>
              <a:rPr lang="en-US" altLang="zh-CN" dirty="0"/>
              <a:t>vs. State-of-the-art Tools</a:t>
            </a:r>
            <a:endParaRPr lang="en-US" dirty="0"/>
          </a:p>
        </p:txBody>
      </p:sp>
      <p:sp>
        <p:nvSpPr>
          <p:cNvPr id="6" name="Rounded Rectangle 5">
            <a:extLst>
              <a:ext uri="{FF2B5EF4-FFF2-40B4-BE49-F238E27FC236}">
                <a16:creationId xmlns:a16="http://schemas.microsoft.com/office/drawing/2014/main" id="{DAA70FB3-3184-497B-0417-7100D3E7D7AF}"/>
              </a:ext>
            </a:extLst>
          </p:cNvPr>
          <p:cNvSpPr/>
          <p:nvPr/>
        </p:nvSpPr>
        <p:spPr>
          <a:xfrm>
            <a:off x="1533413" y="1165042"/>
            <a:ext cx="968120"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ReDeBug</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[SP’12]</a:t>
            </a:r>
          </a:p>
        </p:txBody>
      </p:sp>
      <p:sp>
        <p:nvSpPr>
          <p:cNvPr id="7" name="Rounded Rectangle 6">
            <a:extLst>
              <a:ext uri="{FF2B5EF4-FFF2-40B4-BE49-F238E27FC236}">
                <a16:creationId xmlns:a16="http://schemas.microsoft.com/office/drawing/2014/main" id="{477E0A1E-50A4-BFF0-BCC4-E307076D128F}"/>
              </a:ext>
            </a:extLst>
          </p:cNvPr>
          <p:cNvSpPr/>
          <p:nvPr/>
        </p:nvSpPr>
        <p:spPr>
          <a:xfrm>
            <a:off x="4156027" y="1165042"/>
            <a:ext cx="842342"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VUDDY</a:t>
            </a:r>
          </a:p>
          <a:p>
            <a:pPr algn="ctr" defTabSz="685800">
              <a:buClrTx/>
            </a:pPr>
            <a:r>
              <a:rPr lang="en-US" sz="1350" kern="1200" dirty="0">
                <a:solidFill>
                  <a:prstClr val="white"/>
                </a:solidFill>
                <a:latin typeface="Calibri" panose="020F0502020204030204"/>
              </a:rPr>
              <a:t>[SP’17]</a:t>
            </a:r>
          </a:p>
        </p:txBody>
      </p:sp>
      <p:sp>
        <p:nvSpPr>
          <p:cNvPr id="8" name="Rounded Rectangle 7">
            <a:extLst>
              <a:ext uri="{FF2B5EF4-FFF2-40B4-BE49-F238E27FC236}">
                <a16:creationId xmlns:a16="http://schemas.microsoft.com/office/drawing/2014/main" id="{9818DC7E-4A2A-5EEB-EF6B-DDBC0E3E08C5}"/>
              </a:ext>
            </a:extLst>
          </p:cNvPr>
          <p:cNvSpPr/>
          <p:nvPr/>
        </p:nvSpPr>
        <p:spPr>
          <a:xfrm>
            <a:off x="5839586"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MVP</a:t>
            </a:r>
          </a:p>
          <a:p>
            <a:pPr algn="ctr" defTabSz="685800">
              <a:buClrTx/>
            </a:pPr>
            <a:r>
              <a:rPr lang="en-US" sz="1350" kern="1200" dirty="0">
                <a:solidFill>
                  <a:prstClr val="white"/>
                </a:solidFill>
                <a:latin typeface="Calibri" panose="020F0502020204030204"/>
              </a:rPr>
              <a:t>[Usenix’20]</a:t>
            </a:r>
          </a:p>
        </p:txBody>
      </p:sp>
      <p:cxnSp>
        <p:nvCxnSpPr>
          <p:cNvPr id="9" name="Straight Arrow Connector 8">
            <a:extLst>
              <a:ext uri="{FF2B5EF4-FFF2-40B4-BE49-F238E27FC236}">
                <a16:creationId xmlns:a16="http://schemas.microsoft.com/office/drawing/2014/main" id="{4D4619C0-6A10-AEE7-8689-A0DE4C320B10}"/>
              </a:ext>
            </a:extLst>
          </p:cNvPr>
          <p:cNvCxnSpPr>
            <a:cxnSpLocks/>
            <a:stCxn id="6" idx="3"/>
            <a:endCxn id="7" idx="1"/>
          </p:cNvCxnSpPr>
          <p:nvPr/>
        </p:nvCxnSpPr>
        <p:spPr>
          <a:xfrm>
            <a:off x="2501533" y="1481852"/>
            <a:ext cx="165449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3529F6-2EC7-97D0-D729-F8848AA0158C}"/>
              </a:ext>
            </a:extLst>
          </p:cNvPr>
          <p:cNvCxnSpPr>
            <a:cxnSpLocks/>
            <a:stCxn id="7" idx="3"/>
            <a:endCxn id="8" idx="1"/>
          </p:cNvCxnSpPr>
          <p:nvPr/>
        </p:nvCxnSpPr>
        <p:spPr>
          <a:xfrm>
            <a:off x="4998369" y="1481852"/>
            <a:ext cx="8412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13626CCE-4E6E-7446-D712-6178E15BF3CA}"/>
              </a:ext>
            </a:extLst>
          </p:cNvPr>
          <p:cNvSpPr/>
          <p:nvPr/>
        </p:nvSpPr>
        <p:spPr>
          <a:xfrm>
            <a:off x="2740175" y="3608467"/>
            <a:ext cx="1100109"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BlockScope</a:t>
            </a:r>
            <a:endParaRPr lang="en-US" sz="1350" kern="1200" dirty="0">
              <a:solidFill>
                <a:prstClr val="white"/>
              </a:solidFill>
              <a:latin typeface="Calibri" panose="020F0502020204030204"/>
            </a:endParaRPr>
          </a:p>
        </p:txBody>
      </p:sp>
      <p:cxnSp>
        <p:nvCxnSpPr>
          <p:cNvPr id="14" name="Curved Connector 13">
            <a:extLst>
              <a:ext uri="{FF2B5EF4-FFF2-40B4-BE49-F238E27FC236}">
                <a16:creationId xmlns:a16="http://schemas.microsoft.com/office/drawing/2014/main" id="{04950580-D074-69B8-2B54-A59B6D14BF85}"/>
              </a:ext>
            </a:extLst>
          </p:cNvPr>
          <p:cNvCxnSpPr>
            <a:cxnSpLocks/>
            <a:stCxn id="6" idx="2"/>
            <a:endCxn id="11" idx="1"/>
          </p:cNvCxnSpPr>
          <p:nvPr/>
        </p:nvCxnSpPr>
        <p:spPr>
          <a:xfrm rot="16200000" flipH="1">
            <a:off x="1315517" y="2500618"/>
            <a:ext cx="2126615" cy="722702"/>
          </a:xfrm>
          <a:prstGeom prst="curvedConnector2">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4A1AF5-BA02-42BE-9A84-B0DCFA274F82}"/>
              </a:ext>
            </a:extLst>
          </p:cNvPr>
          <p:cNvSpPr txBox="1"/>
          <p:nvPr/>
        </p:nvSpPr>
        <p:spPr>
          <a:xfrm>
            <a:off x="3783688" y="3608468"/>
            <a:ext cx="4854962" cy="646331"/>
          </a:xfrm>
          <a:prstGeom prst="rect">
            <a:avLst/>
          </a:prstGeom>
          <a:noFill/>
        </p:spPr>
        <p:txBody>
          <a:bodyPr wrap="square" rtlCol="0">
            <a:spAutoFit/>
          </a:bodyPr>
          <a:lstStyle/>
          <a:p>
            <a:pPr defTabSz="685800">
              <a:buClrTx/>
            </a:pPr>
            <a:r>
              <a:rPr lang="en-US" sz="1800" kern="1200" dirty="0">
                <a:solidFill>
                  <a:srgbClr val="3366FF"/>
                </a:solidFill>
                <a:latin typeface="Calibri" panose="020F0502020204030204"/>
                <a:ea typeface="+mn-ea"/>
                <a:cs typeface="+mn-cs"/>
              </a:rPr>
              <a:t>Context-based</a:t>
            </a:r>
            <a:r>
              <a:rPr lang="en-US" sz="1800" kern="1200" dirty="0">
                <a:solidFill>
                  <a:prstClr val="black"/>
                </a:solidFill>
                <a:latin typeface="Calibri" panose="020F0502020204030204"/>
                <a:ea typeface="+mn-ea"/>
                <a:cs typeface="+mn-cs"/>
              </a:rPr>
              <a:t> code search (to speed up)</a:t>
            </a:r>
          </a:p>
          <a:p>
            <a:pPr defTabSz="685800">
              <a:buClrTx/>
            </a:pPr>
            <a:r>
              <a:rPr lang="en-US" sz="1800" kern="1200" dirty="0">
                <a:solidFill>
                  <a:srgbClr val="3366FF"/>
                </a:solidFill>
                <a:latin typeface="Calibri" panose="020F0502020204030204"/>
                <a:ea typeface="+mn-ea"/>
                <a:cs typeface="+mn-cs"/>
              </a:rPr>
              <a:t>Similarity-based</a:t>
            </a:r>
            <a:r>
              <a:rPr lang="en-US" sz="1800" kern="1200" dirty="0">
                <a:solidFill>
                  <a:prstClr val="black"/>
                </a:solidFill>
                <a:latin typeface="Calibri" panose="020F0502020204030204"/>
                <a:ea typeface="+mn-ea"/>
                <a:cs typeface="+mn-cs"/>
              </a:rPr>
              <a:t> code match (to cover more vulns)</a:t>
            </a:r>
          </a:p>
        </p:txBody>
      </p:sp>
      <p:sp>
        <p:nvSpPr>
          <p:cNvPr id="18" name="Rounded Rectangle 17">
            <a:extLst>
              <a:ext uri="{FF2B5EF4-FFF2-40B4-BE49-F238E27FC236}">
                <a16:creationId xmlns:a16="http://schemas.microsoft.com/office/drawing/2014/main" id="{C0635330-B400-23D9-623E-5CDDA1C026DA}"/>
              </a:ext>
            </a:extLst>
          </p:cNvPr>
          <p:cNvSpPr/>
          <p:nvPr/>
        </p:nvSpPr>
        <p:spPr>
          <a:xfrm>
            <a:off x="7572082" y="1165042"/>
            <a:ext cx="1066568" cy="6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err="1">
                <a:solidFill>
                  <a:prstClr val="white"/>
                </a:solidFill>
                <a:latin typeface="Calibri" panose="020F0502020204030204"/>
              </a:rPr>
              <a:t>VGraph</a:t>
            </a:r>
            <a:endParaRPr lang="en-US" sz="1350" kern="1200" dirty="0">
              <a:solidFill>
                <a:prstClr val="white"/>
              </a:solidFill>
              <a:latin typeface="Calibri" panose="020F0502020204030204"/>
            </a:endParaRPr>
          </a:p>
          <a:p>
            <a:pPr algn="ctr" defTabSz="685800">
              <a:buClrTx/>
            </a:pPr>
            <a:r>
              <a:rPr lang="en-US" sz="1350" kern="1200" dirty="0">
                <a:solidFill>
                  <a:prstClr val="white"/>
                </a:solidFill>
                <a:latin typeface="Calibri" panose="020F0502020204030204"/>
              </a:rPr>
              <a:t>[EuroSP’20]</a:t>
            </a:r>
          </a:p>
        </p:txBody>
      </p:sp>
      <p:cxnSp>
        <p:nvCxnSpPr>
          <p:cNvPr id="19" name="Straight Arrow Connector 18">
            <a:extLst>
              <a:ext uri="{FF2B5EF4-FFF2-40B4-BE49-F238E27FC236}">
                <a16:creationId xmlns:a16="http://schemas.microsoft.com/office/drawing/2014/main" id="{074FA979-06B4-E6EC-9757-C16128150080}"/>
              </a:ext>
            </a:extLst>
          </p:cNvPr>
          <p:cNvCxnSpPr>
            <a:cxnSpLocks/>
            <a:stCxn id="8" idx="3"/>
            <a:endCxn id="18" idx="1"/>
          </p:cNvCxnSpPr>
          <p:nvPr/>
        </p:nvCxnSpPr>
        <p:spPr>
          <a:xfrm>
            <a:off x="6906154" y="1481852"/>
            <a:ext cx="66592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C6429E-46C3-4012-DB98-2194BC61155B}"/>
              </a:ext>
            </a:extLst>
          </p:cNvPr>
          <p:cNvSpPr txBox="1"/>
          <p:nvPr/>
        </p:nvSpPr>
        <p:spPr>
          <a:xfrm>
            <a:off x="1401241" y="1833224"/>
            <a:ext cx="2262479"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Hash tokenized contexts</a:t>
            </a:r>
          </a:p>
          <a:p>
            <a:pPr defTabSz="685800">
              <a:buClrTx/>
            </a:pPr>
            <a:r>
              <a:rPr lang="en-US" sz="1650" kern="1200" dirty="0">
                <a:solidFill>
                  <a:srgbClr val="C00000"/>
                </a:solidFill>
                <a:latin typeface="Calibri" panose="020F0502020204030204"/>
                <a:ea typeface="+mn-ea"/>
                <a:cs typeface="+mn-cs"/>
              </a:rPr>
              <a:t>Cannot detect Type-2</a:t>
            </a:r>
          </a:p>
        </p:txBody>
      </p:sp>
      <p:sp>
        <p:nvSpPr>
          <p:cNvPr id="35" name="TextBox 34">
            <a:extLst>
              <a:ext uri="{FF2B5EF4-FFF2-40B4-BE49-F238E27FC236}">
                <a16:creationId xmlns:a16="http://schemas.microsoft.com/office/drawing/2014/main" id="{234F298C-0102-0C9F-6D5D-38E8A8CC1CD4}"/>
              </a:ext>
            </a:extLst>
          </p:cNvPr>
          <p:cNvSpPr txBox="1"/>
          <p:nvPr/>
        </p:nvSpPr>
        <p:spPr>
          <a:xfrm>
            <a:off x="3763436" y="1839108"/>
            <a:ext cx="2268954" cy="600164"/>
          </a:xfrm>
          <a:prstGeom prst="rect">
            <a:avLst/>
          </a:prstGeom>
          <a:noFill/>
        </p:spPr>
        <p:txBody>
          <a:bodyPr wrap="none" rtlCol="0">
            <a:spAutoFit/>
          </a:bodyPr>
          <a:lstStyle/>
          <a:p>
            <a:pPr defTabSz="685800">
              <a:buClrTx/>
            </a:pPr>
            <a:r>
              <a:rPr lang="en-US" sz="1650" kern="1200" dirty="0">
                <a:solidFill>
                  <a:prstClr val="black"/>
                </a:solidFill>
                <a:latin typeface="Calibri" panose="020F0502020204030204"/>
                <a:ea typeface="+mn-ea"/>
                <a:cs typeface="+mn-cs"/>
              </a:rPr>
              <a:t>Add variable abstraction</a:t>
            </a:r>
          </a:p>
          <a:p>
            <a:pPr defTabSz="685800">
              <a:buClrTx/>
            </a:pPr>
            <a:r>
              <a:rPr lang="en-US" sz="1650" kern="1200" dirty="0">
                <a:solidFill>
                  <a:srgbClr val="C00000"/>
                </a:solidFill>
                <a:latin typeface="Calibri" panose="020F0502020204030204"/>
                <a:ea typeface="+mn-ea"/>
                <a:cs typeface="+mn-cs"/>
              </a:rPr>
              <a:t>Cannot detect Type-3</a:t>
            </a:r>
          </a:p>
        </p:txBody>
      </p:sp>
      <p:cxnSp>
        <p:nvCxnSpPr>
          <p:cNvPr id="53" name="Elbow Connector 52">
            <a:extLst>
              <a:ext uri="{FF2B5EF4-FFF2-40B4-BE49-F238E27FC236}">
                <a16:creationId xmlns:a16="http://schemas.microsoft.com/office/drawing/2014/main" id="{EDDF0A2B-71B1-BF89-4E40-2EBEDA0EFC89}"/>
              </a:ext>
            </a:extLst>
          </p:cNvPr>
          <p:cNvCxnSpPr>
            <a:cxnSpLocks/>
            <a:stCxn id="8" idx="2"/>
            <a:endCxn id="55" idx="0"/>
          </p:cNvCxnSpPr>
          <p:nvPr/>
        </p:nvCxnSpPr>
        <p:spPr>
          <a:xfrm rot="16200000" flipH="1">
            <a:off x="6884370" y="1287162"/>
            <a:ext cx="176213" cy="1199212"/>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408EB52-8E16-2909-63B6-4CF2F6C3692C}"/>
              </a:ext>
            </a:extLst>
          </p:cNvPr>
          <p:cNvSpPr txBox="1"/>
          <p:nvPr/>
        </p:nvSpPr>
        <p:spPr>
          <a:xfrm>
            <a:off x="6506021" y="1974875"/>
            <a:ext cx="2132122" cy="323165"/>
          </a:xfrm>
          <a:prstGeom prst="rect">
            <a:avLst/>
          </a:prstGeom>
          <a:noFill/>
        </p:spPr>
        <p:txBody>
          <a:bodyPr wrap="none" rtlCol="0">
            <a:spAutoFit/>
          </a:bodyPr>
          <a:lstStyle/>
          <a:p>
            <a:pPr algn="ctr" defTabSz="685800">
              <a:buClrTx/>
            </a:pPr>
            <a:r>
              <a:rPr lang="en-US" sz="1500" kern="1200" dirty="0">
                <a:solidFill>
                  <a:prstClr val="black"/>
                </a:solidFill>
                <a:latin typeface="Calibri" panose="020F0502020204030204"/>
                <a:ea typeface="+mn-ea"/>
                <a:cs typeface="+mn-cs"/>
              </a:rPr>
              <a:t>More “program analysis”</a:t>
            </a:r>
          </a:p>
        </p:txBody>
      </p:sp>
      <p:cxnSp>
        <p:nvCxnSpPr>
          <p:cNvPr id="57" name="Elbow Connector 56">
            <a:extLst>
              <a:ext uri="{FF2B5EF4-FFF2-40B4-BE49-F238E27FC236}">
                <a16:creationId xmlns:a16="http://schemas.microsoft.com/office/drawing/2014/main" id="{93ACBA6E-D6E0-FF93-A15B-C5C8FA716ACF}"/>
              </a:ext>
            </a:extLst>
          </p:cNvPr>
          <p:cNvCxnSpPr>
            <a:cxnSpLocks/>
            <a:stCxn id="18" idx="2"/>
            <a:endCxn id="55" idx="0"/>
          </p:cNvCxnSpPr>
          <p:nvPr/>
        </p:nvCxnSpPr>
        <p:spPr>
          <a:xfrm rot="5400000">
            <a:off x="7750618" y="1620126"/>
            <a:ext cx="176213" cy="533284"/>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59E5621-584D-FA87-4A2D-81D8D0F3E331}"/>
              </a:ext>
            </a:extLst>
          </p:cNvPr>
          <p:cNvSpPr txBox="1"/>
          <p:nvPr/>
        </p:nvSpPr>
        <p:spPr>
          <a:xfrm>
            <a:off x="2172361" y="2870799"/>
            <a:ext cx="6558783" cy="369332"/>
          </a:xfrm>
          <a:prstGeom prst="rect">
            <a:avLst/>
          </a:prstGeom>
          <a:noFill/>
          <a:ln>
            <a:noFill/>
          </a:ln>
        </p:spPr>
        <p:txBody>
          <a:bodyPr wrap="none" rtlCol="0">
            <a:spAutoFit/>
          </a:bodyPr>
          <a:lstStyle/>
          <a:p>
            <a:pPr algn="r" defTabSz="685800">
              <a:buClrTx/>
            </a:pPr>
            <a:r>
              <a:rPr lang="en-US" sz="1800" b="1" kern="1200" dirty="0">
                <a:solidFill>
                  <a:prstClr val="black"/>
                </a:solidFill>
                <a:highlight>
                  <a:srgbClr val="FFFF00"/>
                </a:highlight>
                <a:latin typeface="Calibri" panose="020F0502020204030204"/>
                <a:ea typeface="+mn-ea"/>
                <a:cs typeface="+mn-cs"/>
              </a:rPr>
              <a:t>This path: to generate better “hashes” (generic and more accurate)</a:t>
            </a:r>
          </a:p>
        </p:txBody>
      </p:sp>
      <p:sp>
        <p:nvSpPr>
          <p:cNvPr id="31" name="TextBox 30">
            <a:extLst>
              <a:ext uri="{FF2B5EF4-FFF2-40B4-BE49-F238E27FC236}">
                <a16:creationId xmlns:a16="http://schemas.microsoft.com/office/drawing/2014/main" id="{FBB794A5-DD1D-C142-9620-066C046A47DF}"/>
              </a:ext>
            </a:extLst>
          </p:cNvPr>
          <p:cNvSpPr txBox="1"/>
          <p:nvPr/>
        </p:nvSpPr>
        <p:spPr>
          <a:xfrm>
            <a:off x="2707402" y="4242925"/>
            <a:ext cx="5360708" cy="646331"/>
          </a:xfrm>
          <a:prstGeom prst="rect">
            <a:avLst/>
          </a:prstGeom>
          <a:noFill/>
          <a:ln>
            <a:noFill/>
          </a:ln>
        </p:spPr>
        <p:txBody>
          <a:bodyPr wrap="square" rtlCol="0">
            <a:spAutoFit/>
          </a:bodyPr>
          <a:lstStyle/>
          <a:p>
            <a:pPr defTabSz="685800">
              <a:buClrTx/>
            </a:pPr>
            <a:r>
              <a:rPr lang="en-US" sz="1800" b="1" kern="1200" dirty="0">
                <a:solidFill>
                  <a:prstClr val="black"/>
                </a:solidFill>
                <a:highlight>
                  <a:srgbClr val="00FFFF"/>
                </a:highlight>
                <a:latin typeface="Calibri" panose="020F0502020204030204"/>
                <a:ea typeface="+mn-ea"/>
                <a:cs typeface="+mn-cs"/>
              </a:rPr>
              <a:t>Our path: do not use “hash” the basic unit </a:t>
            </a:r>
          </a:p>
          <a:p>
            <a:pPr defTabSz="685800">
              <a:buClrTx/>
            </a:pPr>
            <a:r>
              <a:rPr lang="en-US" sz="1800" b="1" kern="1200" dirty="0">
                <a:solidFill>
                  <a:prstClr val="black"/>
                </a:solidFill>
                <a:highlight>
                  <a:srgbClr val="00FFFF"/>
                </a:highlight>
                <a:latin typeface="Calibri" panose="020F0502020204030204"/>
                <a:ea typeface="+mn-ea"/>
                <a:cs typeface="+mn-cs"/>
              </a:rPr>
              <a:t>but design a better way to calculate their “similarity”</a:t>
            </a:r>
          </a:p>
        </p:txBody>
      </p:sp>
      <p:sp>
        <p:nvSpPr>
          <p:cNvPr id="32" name="TextBox 31">
            <a:extLst>
              <a:ext uri="{FF2B5EF4-FFF2-40B4-BE49-F238E27FC236}">
                <a16:creationId xmlns:a16="http://schemas.microsoft.com/office/drawing/2014/main" id="{0AE25E76-0CEB-144E-B394-4F34081748C6}"/>
              </a:ext>
            </a:extLst>
          </p:cNvPr>
          <p:cNvSpPr txBox="1"/>
          <p:nvPr/>
        </p:nvSpPr>
        <p:spPr>
          <a:xfrm>
            <a:off x="294371" y="1075685"/>
            <a:ext cx="1239042" cy="1107996"/>
          </a:xfrm>
          <a:prstGeom prst="rect">
            <a:avLst/>
          </a:prstGeom>
          <a:noFill/>
        </p:spPr>
        <p:txBody>
          <a:bodyPr wrap="square" rtlCol="0">
            <a:spAutoFit/>
          </a:bodyPr>
          <a:lstStyle/>
          <a:p>
            <a:pPr algn="ctr" defTabSz="685800">
              <a:buClrTx/>
            </a:pPr>
            <a:r>
              <a:rPr lang="en-US" sz="1650" b="1" kern="1200" dirty="0">
                <a:solidFill>
                  <a:prstClr val="black"/>
                </a:solidFill>
                <a:latin typeface="Calibri" panose="020F0502020204030204"/>
                <a:ea typeface="+mn-ea"/>
                <a:cs typeface="+mn-cs"/>
              </a:rPr>
              <a:t>Patch-based </a:t>
            </a:r>
          </a:p>
          <a:p>
            <a:pPr algn="ctr" defTabSz="685800">
              <a:buClrTx/>
            </a:pPr>
            <a:r>
              <a:rPr lang="en-US" sz="1650" b="1" kern="1200" dirty="0">
                <a:solidFill>
                  <a:prstClr val="black"/>
                </a:solidFill>
                <a:latin typeface="Calibri" panose="020F0502020204030204"/>
                <a:ea typeface="+mn-ea"/>
                <a:cs typeface="+mn-cs"/>
              </a:rPr>
              <a:t>code clone detection</a:t>
            </a:r>
            <a:endParaRPr lang="en-US" sz="1650" b="1" kern="1200" dirty="0">
              <a:solidFill>
                <a:srgbClr val="C00000"/>
              </a:solidFill>
              <a:latin typeface="Calibri" panose="020F0502020204030204"/>
              <a:ea typeface="+mn-ea"/>
              <a:cs typeface="+mn-cs"/>
            </a:endParaRPr>
          </a:p>
        </p:txBody>
      </p:sp>
      <p:sp>
        <p:nvSpPr>
          <p:cNvPr id="33" name="TextBox 32">
            <a:extLst>
              <a:ext uri="{FF2B5EF4-FFF2-40B4-BE49-F238E27FC236}">
                <a16:creationId xmlns:a16="http://schemas.microsoft.com/office/drawing/2014/main" id="{810B593D-7309-D146-89F0-3EB65FD1FBC3}"/>
              </a:ext>
            </a:extLst>
          </p:cNvPr>
          <p:cNvSpPr txBox="1"/>
          <p:nvPr/>
        </p:nvSpPr>
        <p:spPr>
          <a:xfrm>
            <a:off x="2621884" y="1202381"/>
            <a:ext cx="1070934"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endParaRPr lang="en-US" sz="1500" b="1" kern="1200" dirty="0">
              <a:solidFill>
                <a:prstClr val="black"/>
              </a:solidFill>
              <a:latin typeface="Calibri" panose="020F0502020204030204"/>
              <a:ea typeface="+mn-ea"/>
              <a:cs typeface="+mn-cs"/>
            </a:endParaRPr>
          </a:p>
          <a:p>
            <a:pPr algn="ctr" defTabSz="685800">
              <a:buClrTx/>
            </a:pPr>
            <a:r>
              <a:rPr lang="en-US" sz="1500" b="1" kern="1200" dirty="0">
                <a:solidFill>
                  <a:prstClr val="black"/>
                </a:solidFill>
                <a:latin typeface="Calibri" panose="020F0502020204030204"/>
                <a:ea typeface="+mn-ea"/>
                <a:cs typeface="+mn-cs"/>
              </a:rPr>
              <a:t>Dependent</a:t>
            </a:r>
            <a:endParaRPr lang="en-HK" sz="1500" b="1" kern="1200" dirty="0">
              <a:solidFill>
                <a:prstClr val="black"/>
              </a:solidFill>
              <a:latin typeface="Calibri" panose="020F0502020204030204"/>
              <a:ea typeface="+mn-ea"/>
              <a:cs typeface="+mn-cs"/>
            </a:endParaRPr>
          </a:p>
        </p:txBody>
      </p:sp>
      <p:sp>
        <p:nvSpPr>
          <p:cNvPr id="5" name="TextBox 4">
            <a:extLst>
              <a:ext uri="{FF2B5EF4-FFF2-40B4-BE49-F238E27FC236}">
                <a16:creationId xmlns:a16="http://schemas.microsoft.com/office/drawing/2014/main" id="{B9805617-E836-5A0B-1DDB-831CE48EF94E}"/>
              </a:ext>
            </a:extLst>
          </p:cNvPr>
          <p:cNvSpPr txBox="1"/>
          <p:nvPr/>
        </p:nvSpPr>
        <p:spPr>
          <a:xfrm>
            <a:off x="2259876" y="2511506"/>
            <a:ext cx="5812983" cy="369332"/>
          </a:xfrm>
          <a:prstGeom prst="rect">
            <a:avLst/>
          </a:prstGeom>
          <a:noFill/>
        </p:spPr>
        <p:txBody>
          <a:bodyPr wrap="square">
            <a:spAutoFit/>
          </a:bodyPr>
          <a:lstStyle/>
          <a:p>
            <a:pPr defTabSz="685800">
              <a:buClrTx/>
            </a:pPr>
            <a:r>
              <a:rPr lang="en-US" sz="1800" kern="1200" dirty="0">
                <a:solidFill>
                  <a:srgbClr val="C00000"/>
                </a:solidFill>
                <a:latin typeface="Calibri" panose="020F0502020204030204"/>
                <a:ea typeface="+mn-ea"/>
                <a:cs typeface="+mn-cs"/>
              </a:rPr>
              <a:t>Hash-based</a:t>
            </a:r>
            <a:r>
              <a:rPr lang="zh-CN" altLang="en-US" sz="1800" kern="1200" dirty="0">
                <a:solidFill>
                  <a:prstClr val="black"/>
                </a:solidFill>
                <a:latin typeface="Calibri" panose="020F0502020204030204"/>
                <a:ea typeface="等线" panose="02010600030101010101" pitchFamily="2" charset="-122"/>
                <a:cs typeface="+mn-cs"/>
              </a:rPr>
              <a:t> </a:t>
            </a:r>
            <a:r>
              <a:rPr lang="en-US" altLang="zh-CN" sz="1800" kern="1200" dirty="0">
                <a:solidFill>
                  <a:prstClr val="black"/>
                </a:solidFill>
                <a:latin typeface="Calibri" panose="020F0502020204030204"/>
                <a:ea typeface="等线" panose="02010600030101010101" pitchFamily="2" charset="-122"/>
                <a:cs typeface="+mn-cs"/>
              </a:rPr>
              <a:t>“exact” code matching for the basic unit</a:t>
            </a:r>
            <a:endParaRPr lang="en-US" sz="1800" kern="1200" dirty="0">
              <a:solidFill>
                <a:prstClr val="black"/>
              </a:solidFill>
              <a:latin typeface="Calibri" panose="020F0502020204030204"/>
              <a:ea typeface="+mn-ea"/>
              <a:cs typeface="+mn-cs"/>
            </a:endParaRPr>
          </a:p>
        </p:txBody>
      </p:sp>
      <p:sp>
        <p:nvSpPr>
          <p:cNvPr id="4" name="TextBox 3">
            <a:extLst>
              <a:ext uri="{FF2B5EF4-FFF2-40B4-BE49-F238E27FC236}">
                <a16:creationId xmlns:a16="http://schemas.microsoft.com/office/drawing/2014/main" id="{F4393D77-8EA9-66BF-1021-F8A96A1B5FC0}"/>
              </a:ext>
            </a:extLst>
          </p:cNvPr>
          <p:cNvSpPr txBox="1"/>
          <p:nvPr/>
        </p:nvSpPr>
        <p:spPr>
          <a:xfrm>
            <a:off x="1791062" y="3175402"/>
            <a:ext cx="937629" cy="553998"/>
          </a:xfrm>
          <a:prstGeom prst="rect">
            <a:avLst/>
          </a:prstGeom>
          <a:noFill/>
        </p:spPr>
        <p:txBody>
          <a:bodyPr wrap="none" rtlCol="0">
            <a:spAutoFit/>
          </a:bodyPr>
          <a:lstStyle/>
          <a:p>
            <a:pPr algn="ctr" defTabSz="685800">
              <a:buClrTx/>
            </a:pPr>
            <a:r>
              <a:rPr lang="en-HK" sz="1500" b="1" kern="1200" dirty="0">
                <a:solidFill>
                  <a:prstClr val="black"/>
                </a:solidFill>
                <a:latin typeface="Calibri" panose="020F0502020204030204"/>
                <a:ea typeface="+mn-ea"/>
                <a:cs typeface="+mn-cs"/>
              </a:rPr>
              <a:t>Language</a:t>
            </a:r>
          </a:p>
          <a:p>
            <a:pPr algn="ctr" defTabSz="685800">
              <a:buClrTx/>
            </a:pPr>
            <a:r>
              <a:rPr lang="en-HK" sz="1500" b="1" kern="1200" dirty="0">
                <a:solidFill>
                  <a:prstClr val="black"/>
                </a:solidFill>
                <a:latin typeface="Calibri" panose="020F0502020204030204"/>
                <a:ea typeface="+mn-ea"/>
                <a:cs typeface="+mn-cs"/>
              </a:rPr>
              <a:t>Agnostic</a:t>
            </a:r>
            <a:endParaRPr lang="en-US" sz="1500" b="1" kern="1200" dirty="0">
              <a:solidFill>
                <a:srgbClr val="C00000"/>
              </a:solidFill>
              <a:latin typeface="Calibri" panose="020F0502020204030204"/>
              <a:ea typeface="+mn-ea"/>
              <a:cs typeface="+mn-cs"/>
            </a:endParaRPr>
          </a:p>
        </p:txBody>
      </p:sp>
      <p:sp>
        <p:nvSpPr>
          <p:cNvPr id="25" name="TextBox 24">
            <a:extLst>
              <a:ext uri="{FF2B5EF4-FFF2-40B4-BE49-F238E27FC236}">
                <a16:creationId xmlns:a16="http://schemas.microsoft.com/office/drawing/2014/main" id="{9B98F467-3CA4-3454-4F86-41C7D7B58437}"/>
              </a:ext>
            </a:extLst>
          </p:cNvPr>
          <p:cNvSpPr txBox="1"/>
          <p:nvPr/>
        </p:nvSpPr>
        <p:spPr>
          <a:xfrm>
            <a:off x="1430599" y="3895453"/>
            <a:ext cx="1493294"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Original Vuln Code</a:t>
            </a:r>
          </a:p>
        </p:txBody>
      </p:sp>
      <p:pic>
        <p:nvPicPr>
          <p:cNvPr id="27" name="Picture 26">
            <a:extLst>
              <a:ext uri="{FF2B5EF4-FFF2-40B4-BE49-F238E27FC236}">
                <a16:creationId xmlns:a16="http://schemas.microsoft.com/office/drawing/2014/main" id="{52915D98-52D2-9479-B55C-DC0E12E02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67" y="2763661"/>
            <a:ext cx="2229558" cy="1134000"/>
          </a:xfrm>
          <a:prstGeom prst="rect">
            <a:avLst/>
          </a:prstGeom>
        </p:spPr>
      </p:pic>
      <p:pic>
        <p:nvPicPr>
          <p:cNvPr id="29" name="Picture 28">
            <a:extLst>
              <a:ext uri="{FF2B5EF4-FFF2-40B4-BE49-F238E27FC236}">
                <a16:creationId xmlns:a16="http://schemas.microsoft.com/office/drawing/2014/main" id="{7065E5DD-4F18-42EB-3B31-FD0F7E860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510" y="2763498"/>
            <a:ext cx="2230200" cy="1134326"/>
          </a:xfrm>
          <a:prstGeom prst="rect">
            <a:avLst/>
          </a:prstGeom>
        </p:spPr>
      </p:pic>
      <p:sp>
        <p:nvSpPr>
          <p:cNvPr id="30" name="TextBox 29">
            <a:extLst>
              <a:ext uri="{FF2B5EF4-FFF2-40B4-BE49-F238E27FC236}">
                <a16:creationId xmlns:a16="http://schemas.microsoft.com/office/drawing/2014/main" id="{1324B4C1-92CA-E0DA-A3C9-B2879F07440D}"/>
              </a:ext>
            </a:extLst>
          </p:cNvPr>
          <p:cNvSpPr txBox="1"/>
          <p:nvPr/>
        </p:nvSpPr>
        <p:spPr>
          <a:xfrm>
            <a:off x="4176556" y="3897148"/>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Type-2 Clone</a:t>
            </a:r>
          </a:p>
        </p:txBody>
      </p:sp>
      <p:pic>
        <p:nvPicPr>
          <p:cNvPr id="36" name="Picture 35">
            <a:extLst>
              <a:ext uri="{FF2B5EF4-FFF2-40B4-BE49-F238E27FC236}">
                <a16:creationId xmlns:a16="http://schemas.microsoft.com/office/drawing/2014/main" id="{7A761421-D374-84E7-71D0-562136640F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571" y="2760471"/>
            <a:ext cx="2230200" cy="1297746"/>
          </a:xfrm>
          <a:prstGeom prst="rect">
            <a:avLst/>
          </a:prstGeom>
        </p:spPr>
      </p:pic>
      <p:sp>
        <p:nvSpPr>
          <p:cNvPr id="37" name="TextBox 36">
            <a:extLst>
              <a:ext uri="{FF2B5EF4-FFF2-40B4-BE49-F238E27FC236}">
                <a16:creationId xmlns:a16="http://schemas.microsoft.com/office/drawing/2014/main" id="{66D6EBFC-75D4-0745-C3EB-223D527F820D}"/>
              </a:ext>
            </a:extLst>
          </p:cNvPr>
          <p:cNvSpPr txBox="1"/>
          <p:nvPr/>
        </p:nvSpPr>
        <p:spPr>
          <a:xfrm>
            <a:off x="6408617" y="4033953"/>
            <a:ext cx="1100109" cy="300082"/>
          </a:xfrm>
          <a:prstGeom prst="rect">
            <a:avLst/>
          </a:prstGeom>
          <a:noFill/>
        </p:spPr>
        <p:txBody>
          <a:bodyPr wrap="none" rtlCol="0">
            <a:spAutoFit/>
          </a:bodyPr>
          <a:lstStyle/>
          <a:p>
            <a:pPr algn="ctr" defTabSz="685800">
              <a:buClrTx/>
            </a:pPr>
            <a:r>
              <a:rPr lang="en-US" sz="1350" kern="1200" dirty="0">
                <a:solidFill>
                  <a:prstClr val="black"/>
                </a:solidFill>
                <a:latin typeface="Calibri" panose="020F0502020204030204"/>
                <a:ea typeface="+mn-ea"/>
                <a:cs typeface="+mn-cs"/>
              </a:rPr>
              <a:t>Type-3 Clone</a:t>
            </a:r>
          </a:p>
        </p:txBody>
      </p:sp>
      <p:sp>
        <p:nvSpPr>
          <p:cNvPr id="38" name="Rounded Rectangle 37">
            <a:extLst>
              <a:ext uri="{FF2B5EF4-FFF2-40B4-BE49-F238E27FC236}">
                <a16:creationId xmlns:a16="http://schemas.microsoft.com/office/drawing/2014/main" id="{2B318B92-A2C3-EEA9-BBB6-A73B9EA30AD0}"/>
              </a:ext>
            </a:extLst>
          </p:cNvPr>
          <p:cNvSpPr/>
          <p:nvPr/>
        </p:nvSpPr>
        <p:spPr>
          <a:xfrm>
            <a:off x="4742560" y="3095042"/>
            <a:ext cx="60668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9" name="Rounded Rectangle 38">
            <a:extLst>
              <a:ext uri="{FF2B5EF4-FFF2-40B4-BE49-F238E27FC236}">
                <a16:creationId xmlns:a16="http://schemas.microsoft.com/office/drawing/2014/main" id="{AA18687E-D54D-6E58-0C2E-28D6B71E8DA1}"/>
              </a:ext>
            </a:extLst>
          </p:cNvPr>
          <p:cNvSpPr/>
          <p:nvPr/>
        </p:nvSpPr>
        <p:spPr>
          <a:xfrm>
            <a:off x="6455269" y="3256914"/>
            <a:ext cx="864000" cy="149361"/>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4075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6" grpId="0"/>
      <p:bldP spid="18" grpId="0" animBg="1"/>
      <p:bldP spid="35" grpId="0"/>
      <p:bldP spid="55" grpId="0"/>
      <p:bldP spid="65" grpId="0"/>
      <p:bldP spid="31" grpId="0"/>
      <p:bldP spid="33" grpId="0"/>
      <p:bldP spid="5" grpId="0"/>
      <p:bldP spid="4" grpId="0"/>
      <p:bldP spid="25" grpId="0"/>
      <p:bldP spid="30" grpId="0"/>
      <p:bldP spid="37" grpId="0"/>
      <p:bldP spid="37" grpId="1"/>
      <p:bldP spid="38" grpId="0" animBg="1"/>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E8D48-C082-EF75-D950-3601706A2F94}"/>
              </a:ext>
            </a:extLst>
          </p:cNvPr>
          <p:cNvSpPr>
            <a:spLocks noGrp="1"/>
          </p:cNvSpPr>
          <p:nvPr>
            <p:ph type="sldNum" sz="quarter" idx="12"/>
          </p:nvPr>
        </p:nvSpPr>
        <p:spPr/>
        <p:txBody>
          <a:bodyPr/>
          <a:lstStyle/>
          <a:p>
            <a:fld id="{CFA707EE-0EA5-4F95-A626-B617CA098217}" type="slidenum">
              <a:rPr lang="en-US" smtClean="0"/>
              <a:pPr/>
              <a:t>13</a:t>
            </a:fld>
            <a:endParaRPr lang="en-US" dirty="0"/>
          </a:p>
        </p:txBody>
      </p:sp>
      <p:sp>
        <p:nvSpPr>
          <p:cNvPr id="3" name="Title 2">
            <a:extLst>
              <a:ext uri="{FF2B5EF4-FFF2-40B4-BE49-F238E27FC236}">
                <a16:creationId xmlns:a16="http://schemas.microsoft.com/office/drawing/2014/main" id="{45477D69-3E54-0B85-03AE-0BD2A750C764}"/>
              </a:ext>
            </a:extLst>
          </p:cNvPr>
          <p:cNvSpPr>
            <a:spLocks noGrp="1"/>
          </p:cNvSpPr>
          <p:nvPr>
            <p:ph type="title"/>
          </p:nvPr>
        </p:nvSpPr>
        <p:spPr/>
        <p:txBody>
          <a:bodyPr>
            <a:normAutofit/>
          </a:bodyPr>
          <a:lstStyle/>
          <a:p>
            <a:r>
              <a:rPr lang="en-US" dirty="0"/>
              <a:t>Detection Results </a:t>
            </a:r>
            <a:r>
              <a:rPr lang="en-US" sz="2400" dirty="0"/>
              <a:t>(34 Patches from BTC &amp; 6-&gt;</a:t>
            </a:r>
            <a:r>
              <a:rPr lang="en-US" sz="2400" dirty="0">
                <a:solidFill>
                  <a:srgbClr val="C00000"/>
                </a:solidFill>
              </a:rPr>
              <a:t>19</a:t>
            </a:r>
            <a:r>
              <a:rPr lang="en-US" sz="2400" dirty="0"/>
              <a:t> from ETH)</a:t>
            </a:r>
          </a:p>
        </p:txBody>
      </p:sp>
      <p:pic>
        <p:nvPicPr>
          <p:cNvPr id="21" name="Picture 20" descr="A table with numbers and letters&#10;&#10;Description automatically generated">
            <a:extLst>
              <a:ext uri="{FF2B5EF4-FFF2-40B4-BE49-F238E27FC236}">
                <a16:creationId xmlns:a16="http://schemas.microsoft.com/office/drawing/2014/main" id="{C94C53AD-A3C6-3848-8B52-907DEF7E76AA}"/>
              </a:ext>
            </a:extLst>
          </p:cNvPr>
          <p:cNvPicPr>
            <a:picLocks noChangeAspect="1"/>
          </p:cNvPicPr>
          <p:nvPr/>
        </p:nvPicPr>
        <p:blipFill>
          <a:blip r:embed="rId4"/>
          <a:stretch>
            <a:fillRect/>
          </a:stretch>
        </p:blipFill>
        <p:spPr>
          <a:xfrm>
            <a:off x="966070" y="874463"/>
            <a:ext cx="7211859" cy="4183314"/>
          </a:xfrm>
          <a:prstGeom prst="rect">
            <a:avLst/>
          </a:prstGeom>
        </p:spPr>
      </p:pic>
    </p:spTree>
    <p:custDataLst>
      <p:tags r:id="rId1"/>
    </p:custDataLst>
    <p:extLst>
      <p:ext uri="{BB962C8B-B14F-4D97-AF65-F5344CB8AC3E}">
        <p14:creationId xmlns:p14="http://schemas.microsoft.com/office/powerpoint/2010/main" val="88805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D85D5A-246C-02BA-F5C3-40BD3930F9A6}"/>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14</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9D11C9C9-F30C-332B-64E9-AD64F825D309}"/>
              </a:ext>
            </a:extLst>
          </p:cNvPr>
          <p:cNvSpPr>
            <a:spLocks noGrp="1"/>
          </p:cNvSpPr>
          <p:nvPr>
            <p:ph type="title"/>
          </p:nvPr>
        </p:nvSpPr>
        <p:spPr/>
        <p:txBody>
          <a:bodyPr/>
          <a:lstStyle/>
          <a:p>
            <a:r>
              <a:rPr lang="en-US" dirty="0"/>
              <a:t>Investigation of Propagated Vulnerabilities</a:t>
            </a:r>
          </a:p>
        </p:txBody>
      </p:sp>
      <p:sp>
        <p:nvSpPr>
          <p:cNvPr id="4" name="Content Placeholder 3">
            <a:extLst>
              <a:ext uri="{FF2B5EF4-FFF2-40B4-BE49-F238E27FC236}">
                <a16:creationId xmlns:a16="http://schemas.microsoft.com/office/drawing/2014/main" id="{C7525D5E-C36A-DCDB-FC8D-39BB6181D51E}"/>
              </a:ext>
            </a:extLst>
          </p:cNvPr>
          <p:cNvSpPr>
            <a:spLocks noGrp="1"/>
          </p:cNvSpPr>
          <p:nvPr>
            <p:ph idx="1"/>
          </p:nvPr>
        </p:nvSpPr>
        <p:spPr>
          <a:xfrm>
            <a:off x="4152829" y="1079895"/>
            <a:ext cx="4692233" cy="3786278"/>
          </a:xfrm>
        </p:spPr>
        <p:txBody>
          <a:bodyPr>
            <a:normAutofit/>
          </a:bodyPr>
          <a:lstStyle/>
          <a:p>
            <a:endParaRPr lang="en-US" dirty="0"/>
          </a:p>
          <a:p>
            <a:r>
              <a:rPr lang="en-US" dirty="0">
                <a:solidFill>
                  <a:srgbClr val="3366FF"/>
                </a:solidFill>
                <a:latin typeface="+mn-lt"/>
              </a:rPr>
              <a:t>41 cases</a:t>
            </a:r>
            <a:r>
              <a:rPr lang="en-US" dirty="0">
                <a:latin typeface="+mn-lt"/>
              </a:rPr>
              <a:t>, e.g., CVE-2022-29177, CVE-2021-41173.</a:t>
            </a:r>
          </a:p>
          <a:p>
            <a:pPr marL="0" indent="0">
              <a:buNone/>
            </a:pPr>
            <a:endParaRPr lang="en-US" dirty="0">
              <a:latin typeface="+mn-lt"/>
            </a:endParaRPr>
          </a:p>
          <a:p>
            <a:r>
              <a:rPr lang="en-US" dirty="0">
                <a:solidFill>
                  <a:srgbClr val="3366FF"/>
                </a:solidFill>
                <a:latin typeface="+mn-lt"/>
              </a:rPr>
              <a:t>25 cases</a:t>
            </a:r>
            <a:r>
              <a:rPr lang="en-US" dirty="0">
                <a:latin typeface="+mn-lt"/>
              </a:rPr>
              <a:t>, e.g., CVE-2021-3401, CVE-2020-26265, CVE-2020-26264, CVE-2020-26260.</a:t>
            </a:r>
          </a:p>
          <a:p>
            <a:endParaRPr lang="en-US" dirty="0">
              <a:latin typeface="+mn-lt"/>
            </a:endParaRPr>
          </a:p>
          <a:p>
            <a:r>
              <a:rPr lang="en-US" dirty="0">
                <a:solidFill>
                  <a:srgbClr val="3366FF"/>
                </a:solidFill>
                <a:latin typeface="+mn-lt"/>
              </a:rPr>
              <a:t>44 cases</a:t>
            </a:r>
            <a:r>
              <a:rPr lang="en-US" dirty="0">
                <a:latin typeface="+mn-lt"/>
              </a:rPr>
              <a:t>, e.g., Bitcoin PR#16512.</a:t>
            </a:r>
          </a:p>
        </p:txBody>
      </p:sp>
      <p:pic>
        <p:nvPicPr>
          <p:cNvPr id="9" name="Picture 8">
            <a:extLst>
              <a:ext uri="{FF2B5EF4-FFF2-40B4-BE49-F238E27FC236}">
                <a16:creationId xmlns:a16="http://schemas.microsoft.com/office/drawing/2014/main" id="{9F19EA8C-5751-E64E-E285-E85BEDEFD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3853890" cy="1352726"/>
          </a:xfrm>
          <a:prstGeom prst="rect">
            <a:avLst/>
          </a:prstGeom>
        </p:spPr>
      </p:pic>
      <p:pic>
        <p:nvPicPr>
          <p:cNvPr id="11" name="Picture 10">
            <a:extLst>
              <a:ext uri="{FF2B5EF4-FFF2-40B4-BE49-F238E27FC236}">
                <a16:creationId xmlns:a16="http://schemas.microsoft.com/office/drawing/2014/main" id="{0835EE67-2665-EA88-31CA-24C809890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594823"/>
            <a:ext cx="3853890" cy="1054574"/>
          </a:xfrm>
          <a:prstGeom prst="rect">
            <a:avLst/>
          </a:prstGeom>
        </p:spPr>
      </p:pic>
      <p:pic>
        <p:nvPicPr>
          <p:cNvPr id="13" name="Picture 12">
            <a:extLst>
              <a:ext uri="{FF2B5EF4-FFF2-40B4-BE49-F238E27FC236}">
                <a16:creationId xmlns:a16="http://schemas.microsoft.com/office/drawing/2014/main" id="{CC8027F4-A76D-BCE8-37F4-7A6CDE5F4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11599"/>
            <a:ext cx="3853890" cy="1054574"/>
          </a:xfrm>
          <a:prstGeom prst="rect">
            <a:avLst/>
          </a:prstGeom>
        </p:spPr>
      </p:pic>
    </p:spTree>
    <p:custDataLst>
      <p:tags r:id="rId1"/>
    </p:custDataLst>
    <p:extLst>
      <p:ext uri="{BB962C8B-B14F-4D97-AF65-F5344CB8AC3E}">
        <p14:creationId xmlns:p14="http://schemas.microsoft.com/office/powerpoint/2010/main" val="29367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BDEB99-F12F-1242-8C9A-52769FC84C6A}"/>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15</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B8C8286B-B9C3-C64C-A6B6-BF198F43BA84}"/>
              </a:ext>
            </a:extLst>
          </p:cNvPr>
          <p:cNvSpPr>
            <a:spLocks noGrp="1"/>
          </p:cNvSpPr>
          <p:nvPr>
            <p:ph type="title"/>
          </p:nvPr>
        </p:nvSpPr>
        <p:spPr/>
        <p:txBody>
          <a:bodyPr/>
          <a:lstStyle/>
          <a:p>
            <a:r>
              <a:rPr lang="en-US" dirty="0"/>
              <a:t>Our Limitation</a:t>
            </a:r>
          </a:p>
        </p:txBody>
      </p:sp>
      <p:sp>
        <p:nvSpPr>
          <p:cNvPr id="4" name="Content Placeholder 3">
            <a:extLst>
              <a:ext uri="{FF2B5EF4-FFF2-40B4-BE49-F238E27FC236}">
                <a16:creationId xmlns:a16="http://schemas.microsoft.com/office/drawing/2014/main" id="{B0E74CD6-AE96-664C-ACD2-DE73CFA7EC6E}"/>
              </a:ext>
            </a:extLst>
          </p:cNvPr>
          <p:cNvSpPr>
            <a:spLocks noGrp="1"/>
          </p:cNvSpPr>
          <p:nvPr>
            <p:ph idx="1"/>
          </p:nvPr>
        </p:nvSpPr>
        <p:spPr>
          <a:xfrm>
            <a:off x="4572000" y="1079895"/>
            <a:ext cx="4273062" cy="3786278"/>
          </a:xfrm>
        </p:spPr>
        <p:txBody>
          <a:bodyPr>
            <a:normAutofit/>
          </a:bodyPr>
          <a:lstStyle/>
          <a:p>
            <a:r>
              <a:rPr lang="en-US" dirty="0">
                <a:solidFill>
                  <a:srgbClr val="C00000"/>
                </a:solidFill>
                <a:latin typeface="+mn-lt"/>
              </a:rPr>
              <a:t>FP-I: 7 cases</a:t>
            </a:r>
            <a:r>
              <a:rPr lang="en-US" dirty="0">
                <a:latin typeface="+mn-lt"/>
              </a:rPr>
              <a:t>, e.g., CVE-2018-17145, CVE-2019-15947, Bitcoin PR#12561, Bitcoin PR#14249.</a:t>
            </a:r>
          </a:p>
          <a:p>
            <a:endParaRPr lang="en-US" dirty="0">
              <a:latin typeface="+mn-lt"/>
            </a:endParaRPr>
          </a:p>
          <a:p>
            <a:r>
              <a:rPr lang="en-US" dirty="0">
                <a:solidFill>
                  <a:srgbClr val="C00000"/>
                </a:solidFill>
                <a:latin typeface="+mn-lt"/>
              </a:rPr>
              <a:t>FP-II: 2 cases</a:t>
            </a:r>
            <a:r>
              <a:rPr lang="en-US" dirty="0">
                <a:latin typeface="+mn-lt"/>
              </a:rPr>
              <a:t>, e.g., Bitcoin PR#12561, Bitcoin PR#13808.</a:t>
            </a:r>
          </a:p>
          <a:p>
            <a:endParaRPr lang="en-US" dirty="0">
              <a:latin typeface="+mn-lt"/>
            </a:endParaRPr>
          </a:p>
          <a:p>
            <a:r>
              <a:rPr lang="en-US" dirty="0">
                <a:solidFill>
                  <a:srgbClr val="C00000"/>
                </a:solidFill>
                <a:latin typeface="+mn-lt"/>
              </a:rPr>
              <a:t>FN: 9 cases</a:t>
            </a:r>
            <a:r>
              <a:rPr lang="en-US" dirty="0">
                <a:latin typeface="+mn-lt"/>
              </a:rPr>
              <a:t>, e.g., Bitcoin PR#10345, Bitcoin PR#11568, Bitcoin PR#13907.</a:t>
            </a:r>
          </a:p>
        </p:txBody>
      </p:sp>
      <p:pic>
        <p:nvPicPr>
          <p:cNvPr id="9" name="Picture 8">
            <a:extLst>
              <a:ext uri="{FF2B5EF4-FFF2-40B4-BE49-F238E27FC236}">
                <a16:creationId xmlns:a16="http://schemas.microsoft.com/office/drawing/2014/main" id="{0EB3F64C-F6F2-EACF-1081-D5AC54D0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938" y="1079895"/>
            <a:ext cx="4273991" cy="1340980"/>
          </a:xfrm>
          <a:prstGeom prst="rect">
            <a:avLst/>
          </a:prstGeom>
        </p:spPr>
      </p:pic>
      <p:pic>
        <p:nvPicPr>
          <p:cNvPr id="11" name="Picture 10">
            <a:extLst>
              <a:ext uri="{FF2B5EF4-FFF2-40B4-BE49-F238E27FC236}">
                <a16:creationId xmlns:a16="http://schemas.microsoft.com/office/drawing/2014/main" id="{3AC0FA04-6D5C-07A6-B84F-DE7C16A97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938" y="2633416"/>
            <a:ext cx="4273062" cy="1010108"/>
          </a:xfrm>
          <a:prstGeom prst="rect">
            <a:avLst/>
          </a:prstGeom>
        </p:spPr>
      </p:pic>
      <p:pic>
        <p:nvPicPr>
          <p:cNvPr id="15" name="Picture 14">
            <a:extLst>
              <a:ext uri="{FF2B5EF4-FFF2-40B4-BE49-F238E27FC236}">
                <a16:creationId xmlns:a16="http://schemas.microsoft.com/office/drawing/2014/main" id="{41F8431C-4341-4D63-583C-9C1D2446BC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938" y="3853163"/>
            <a:ext cx="4273062" cy="1013010"/>
          </a:xfrm>
          <a:prstGeom prst="rect">
            <a:avLst/>
          </a:prstGeom>
        </p:spPr>
      </p:pic>
    </p:spTree>
    <p:custDataLst>
      <p:tags r:id="rId1"/>
    </p:custDataLst>
    <p:extLst>
      <p:ext uri="{BB962C8B-B14F-4D97-AF65-F5344CB8AC3E}">
        <p14:creationId xmlns:p14="http://schemas.microsoft.com/office/powerpoint/2010/main" val="74776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5076BA-77C3-CB43-012F-C3B8B6771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69" y="1432011"/>
            <a:ext cx="4895100" cy="3086316"/>
          </a:xfrm>
          <a:prstGeom prst="rect">
            <a:avLst/>
          </a:prstGeom>
        </p:spPr>
      </p:pic>
      <p:sp>
        <p:nvSpPr>
          <p:cNvPr id="2" name="Slide Number Placeholder 1">
            <a:extLst>
              <a:ext uri="{FF2B5EF4-FFF2-40B4-BE49-F238E27FC236}">
                <a16:creationId xmlns:a16="http://schemas.microsoft.com/office/drawing/2014/main" id="{5A99868E-2169-72B9-AF36-9AF0662ABBCE}"/>
              </a:ext>
            </a:extLst>
          </p:cNvPr>
          <p:cNvSpPr>
            <a:spLocks noGrp="1"/>
          </p:cNvSpPr>
          <p:nvPr>
            <p:ph type="sldNum" sz="quarter" idx="12"/>
          </p:nvPr>
        </p:nvSpPr>
        <p:spPr/>
        <p:txBody>
          <a:bodyPr/>
          <a:lstStyle/>
          <a:p>
            <a:pPr defTabSz="685800">
              <a:buClrTx/>
            </a:pPr>
            <a:fld id="{CFA707EE-0EA5-4F95-A626-B617CA098217}" type="slidenum">
              <a:rPr lang="en-US" kern="1200">
                <a:solidFill>
                  <a:prstClr val="black">
                    <a:tint val="75000"/>
                  </a:prstClr>
                </a:solidFill>
                <a:latin typeface="Calibri" panose="020F0502020204030204"/>
                <a:ea typeface="+mn-ea"/>
                <a:cs typeface="+mn-cs"/>
              </a:rPr>
              <a:pPr defTabSz="685800">
                <a:buClrTx/>
              </a:pPr>
              <a:t>16</a:t>
            </a:fld>
            <a:endParaRPr lang="en-US" kern="1200" dirty="0">
              <a:solidFill>
                <a:prstClr val="black">
                  <a:tint val="75000"/>
                </a:prstClr>
              </a:solidFill>
              <a:latin typeface="Calibri" panose="020F0502020204030204"/>
              <a:ea typeface="+mn-ea"/>
              <a:cs typeface="+mn-cs"/>
            </a:endParaRPr>
          </a:p>
        </p:txBody>
      </p:sp>
      <p:sp>
        <p:nvSpPr>
          <p:cNvPr id="3" name="Title 2">
            <a:extLst>
              <a:ext uri="{FF2B5EF4-FFF2-40B4-BE49-F238E27FC236}">
                <a16:creationId xmlns:a16="http://schemas.microsoft.com/office/drawing/2014/main" id="{30E08B21-B189-3A46-4C57-D081233D01E3}"/>
              </a:ext>
            </a:extLst>
          </p:cNvPr>
          <p:cNvSpPr>
            <a:spLocks noGrp="1"/>
          </p:cNvSpPr>
          <p:nvPr>
            <p:ph type="title"/>
          </p:nvPr>
        </p:nvSpPr>
        <p:spPr>
          <a:xfrm>
            <a:off x="298940" y="89994"/>
            <a:ext cx="8546123" cy="994172"/>
          </a:xfrm>
        </p:spPr>
        <p:txBody>
          <a:bodyPr/>
          <a:lstStyle/>
          <a:p>
            <a:r>
              <a:rPr lang="en-US" dirty="0"/>
              <a:t>Vulnerability Report Response</a:t>
            </a:r>
          </a:p>
        </p:txBody>
      </p:sp>
      <p:sp>
        <p:nvSpPr>
          <p:cNvPr id="4" name="Content Placeholder 3">
            <a:extLst>
              <a:ext uri="{FF2B5EF4-FFF2-40B4-BE49-F238E27FC236}">
                <a16:creationId xmlns:a16="http://schemas.microsoft.com/office/drawing/2014/main" id="{4DBC760C-9A2D-9A1B-D68F-AE4EF07CE941}"/>
              </a:ext>
            </a:extLst>
          </p:cNvPr>
          <p:cNvSpPr>
            <a:spLocks noGrp="1"/>
          </p:cNvSpPr>
          <p:nvPr>
            <p:ph idx="1"/>
          </p:nvPr>
        </p:nvSpPr>
        <p:spPr>
          <a:xfrm>
            <a:off x="298940" y="1079895"/>
            <a:ext cx="3656835" cy="3786278"/>
          </a:xfrm>
        </p:spPr>
        <p:txBody>
          <a:bodyPr>
            <a:normAutofit fontScale="92500" lnSpcReduction="20000"/>
          </a:bodyPr>
          <a:lstStyle/>
          <a:p>
            <a:r>
              <a:rPr lang="en-US" dirty="0">
                <a:latin typeface="+mn-lt"/>
              </a:rPr>
              <a:t>Reported 110 vulnerabilities (101 TP + 9 FN);</a:t>
            </a:r>
          </a:p>
          <a:p>
            <a:pPr lvl="1"/>
            <a:r>
              <a:rPr lang="en-US" dirty="0">
                <a:latin typeface="+mn-lt"/>
              </a:rPr>
              <a:t>74 positive response; </a:t>
            </a:r>
          </a:p>
          <a:p>
            <a:pPr lvl="1"/>
            <a:r>
              <a:rPr lang="en-US">
                <a:latin typeface="+mn-lt"/>
              </a:rPr>
              <a:t>CVE-2021-37491 of </a:t>
            </a:r>
            <a:r>
              <a:rPr lang="en-US" dirty="0">
                <a:latin typeface="+mn-lt"/>
              </a:rPr>
              <a:t>Dogecoin &amp; </a:t>
            </a:r>
            <a:r>
              <a:rPr lang="en-US">
                <a:latin typeface="+mn-lt"/>
              </a:rPr>
              <a:t>CVE-2021-37492 of </a:t>
            </a:r>
            <a:r>
              <a:rPr lang="en-US" dirty="0" err="1">
                <a:latin typeface="+mn-lt"/>
              </a:rPr>
              <a:t>Ravencoin</a:t>
            </a:r>
            <a:endParaRPr lang="en-US" dirty="0">
              <a:latin typeface="+mn-lt"/>
            </a:endParaRPr>
          </a:p>
          <a:p>
            <a:pPr lvl="1"/>
            <a:r>
              <a:rPr lang="en-US" dirty="0">
                <a:latin typeface="+mn-lt"/>
              </a:rPr>
              <a:t>1 bug bounty from </a:t>
            </a:r>
            <a:r>
              <a:rPr lang="en-US" dirty="0" err="1">
                <a:latin typeface="+mn-lt"/>
              </a:rPr>
              <a:t>Binance</a:t>
            </a:r>
            <a:r>
              <a:rPr lang="en-US" dirty="0">
                <a:latin typeface="+mn-lt"/>
              </a:rPr>
              <a:t>;</a:t>
            </a:r>
          </a:p>
          <a:p>
            <a:pPr lvl="1"/>
            <a:endParaRPr lang="en-US" dirty="0">
              <a:latin typeface="+mn-lt"/>
            </a:endParaRPr>
          </a:p>
          <a:p>
            <a:pPr lvl="1"/>
            <a:r>
              <a:rPr lang="en-US" dirty="0">
                <a:latin typeface="+mn-lt"/>
              </a:rPr>
              <a:t>Dogecoin, </a:t>
            </a:r>
            <a:r>
              <a:rPr lang="en-US" dirty="0" err="1">
                <a:latin typeface="+mn-lt"/>
              </a:rPr>
              <a:t>Ravencoin</a:t>
            </a:r>
            <a:r>
              <a:rPr lang="en-US" dirty="0">
                <a:latin typeface="+mn-lt"/>
              </a:rPr>
              <a:t>, Dash, Bitcoin Gold, Litecoin, and </a:t>
            </a:r>
            <a:r>
              <a:rPr lang="en-US" dirty="0" err="1">
                <a:latin typeface="+mn-lt"/>
              </a:rPr>
              <a:t>Binance</a:t>
            </a:r>
            <a:r>
              <a:rPr lang="en-US" dirty="0">
                <a:latin typeface="+mn-lt"/>
              </a:rPr>
              <a:t> are the most active ones;</a:t>
            </a:r>
          </a:p>
          <a:p>
            <a:pPr lvl="1"/>
            <a:endParaRPr lang="en-US" dirty="0">
              <a:latin typeface="+mn-lt"/>
            </a:endParaRPr>
          </a:p>
          <a:p>
            <a:pPr lvl="1"/>
            <a:r>
              <a:rPr lang="en-US" dirty="0">
                <a:latin typeface="+mn-lt"/>
              </a:rPr>
              <a:t>Bitcoin Cash, </a:t>
            </a:r>
            <a:r>
              <a:rPr lang="en-US" dirty="0" err="1">
                <a:latin typeface="+mn-lt"/>
              </a:rPr>
              <a:t>DigiByte</a:t>
            </a:r>
            <a:r>
              <a:rPr lang="en-US" dirty="0">
                <a:latin typeface="+mn-lt"/>
              </a:rPr>
              <a:t>, and Optimism did not respond to any of our reports.</a:t>
            </a:r>
          </a:p>
          <a:p>
            <a:pPr lvl="1"/>
            <a:endParaRPr lang="en-US" dirty="0"/>
          </a:p>
        </p:txBody>
      </p:sp>
      <p:sp>
        <p:nvSpPr>
          <p:cNvPr id="17" name="Rounded Rectangle 16">
            <a:extLst>
              <a:ext uri="{FF2B5EF4-FFF2-40B4-BE49-F238E27FC236}">
                <a16:creationId xmlns:a16="http://schemas.microsoft.com/office/drawing/2014/main" id="{DB2FFDF9-A646-9B16-60B6-81E78A60C9ED}"/>
              </a:ext>
            </a:extLst>
          </p:cNvPr>
          <p:cNvSpPr/>
          <p:nvPr/>
        </p:nvSpPr>
        <p:spPr>
          <a:xfrm>
            <a:off x="4002986" y="1625048"/>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8" name="Rounded Rectangle 17">
            <a:extLst>
              <a:ext uri="{FF2B5EF4-FFF2-40B4-BE49-F238E27FC236}">
                <a16:creationId xmlns:a16="http://schemas.microsoft.com/office/drawing/2014/main" id="{9AB38099-8123-0C17-54BD-F905E30B0DF3}"/>
              </a:ext>
            </a:extLst>
          </p:cNvPr>
          <p:cNvSpPr/>
          <p:nvPr/>
        </p:nvSpPr>
        <p:spPr>
          <a:xfrm>
            <a:off x="4002985" y="192819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19" name="Rounded Rectangle 18">
            <a:extLst>
              <a:ext uri="{FF2B5EF4-FFF2-40B4-BE49-F238E27FC236}">
                <a16:creationId xmlns:a16="http://schemas.microsoft.com/office/drawing/2014/main" id="{BCB90BFC-3FB9-A2AE-2167-588B138BFBD6}"/>
              </a:ext>
            </a:extLst>
          </p:cNvPr>
          <p:cNvSpPr/>
          <p:nvPr/>
        </p:nvSpPr>
        <p:spPr>
          <a:xfrm>
            <a:off x="4002985" y="254788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0" name="Rounded Rectangle 19">
            <a:extLst>
              <a:ext uri="{FF2B5EF4-FFF2-40B4-BE49-F238E27FC236}">
                <a16:creationId xmlns:a16="http://schemas.microsoft.com/office/drawing/2014/main" id="{D05F453D-C4CD-F1CC-EB4A-7CF7A0641D8C}"/>
              </a:ext>
            </a:extLst>
          </p:cNvPr>
          <p:cNvSpPr/>
          <p:nvPr/>
        </p:nvSpPr>
        <p:spPr>
          <a:xfrm>
            <a:off x="4002985" y="2239121"/>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1" name="Rounded Rectangle 20">
            <a:extLst>
              <a:ext uri="{FF2B5EF4-FFF2-40B4-BE49-F238E27FC236}">
                <a16:creationId xmlns:a16="http://schemas.microsoft.com/office/drawing/2014/main" id="{D02A8373-1808-DFA9-2D94-DEA103132627}"/>
              </a:ext>
            </a:extLst>
          </p:cNvPr>
          <p:cNvSpPr/>
          <p:nvPr/>
        </p:nvSpPr>
        <p:spPr>
          <a:xfrm>
            <a:off x="4002985" y="3179907"/>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2" name="Rounded Rectangle 21">
            <a:extLst>
              <a:ext uri="{FF2B5EF4-FFF2-40B4-BE49-F238E27FC236}">
                <a16:creationId xmlns:a16="http://schemas.microsoft.com/office/drawing/2014/main" id="{FB5AF0AF-053F-D244-9F28-2C6089E98DA9}"/>
              </a:ext>
            </a:extLst>
          </p:cNvPr>
          <p:cNvSpPr/>
          <p:nvPr/>
        </p:nvSpPr>
        <p:spPr>
          <a:xfrm>
            <a:off x="4002985" y="3548919"/>
            <a:ext cx="4793144" cy="149087"/>
          </a:xfrm>
          <a:prstGeom prst="roundRect">
            <a:avLst/>
          </a:prstGeom>
          <a:solidFill>
            <a:schemeClr val="accent1">
              <a:alpha val="4236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5" name="Rounded Rectangle 24">
            <a:extLst>
              <a:ext uri="{FF2B5EF4-FFF2-40B4-BE49-F238E27FC236}">
                <a16:creationId xmlns:a16="http://schemas.microsoft.com/office/drawing/2014/main" id="{D471DC3A-DB62-53D6-3683-3479433A68A3}"/>
              </a:ext>
            </a:extLst>
          </p:cNvPr>
          <p:cNvSpPr/>
          <p:nvPr/>
        </p:nvSpPr>
        <p:spPr>
          <a:xfrm>
            <a:off x="4002985" y="4180937"/>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6" name="Rounded Rectangle 25">
            <a:extLst>
              <a:ext uri="{FF2B5EF4-FFF2-40B4-BE49-F238E27FC236}">
                <a16:creationId xmlns:a16="http://schemas.microsoft.com/office/drawing/2014/main" id="{E89CDF3A-DDB0-8D3B-E656-00B2E0311E41}"/>
              </a:ext>
            </a:extLst>
          </p:cNvPr>
          <p:cNvSpPr/>
          <p:nvPr/>
        </p:nvSpPr>
        <p:spPr>
          <a:xfrm>
            <a:off x="4002984" y="3023962"/>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27" name="Rounded Rectangle 26">
            <a:extLst>
              <a:ext uri="{FF2B5EF4-FFF2-40B4-BE49-F238E27FC236}">
                <a16:creationId xmlns:a16="http://schemas.microsoft.com/office/drawing/2014/main" id="{301BBBF1-C027-06A7-E7C9-6BCBE5A49A27}"/>
              </a:ext>
            </a:extLst>
          </p:cNvPr>
          <p:cNvSpPr/>
          <p:nvPr/>
        </p:nvSpPr>
        <p:spPr>
          <a:xfrm>
            <a:off x="4002983" y="1776861"/>
            <a:ext cx="4793144" cy="149087"/>
          </a:xfrm>
          <a:prstGeom prst="roundRect">
            <a:avLst/>
          </a:prstGeom>
          <a:solidFill>
            <a:srgbClr val="C00000">
              <a:alpha val="42369"/>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6" name="Rounded Rectangle 5">
            <a:extLst>
              <a:ext uri="{FF2B5EF4-FFF2-40B4-BE49-F238E27FC236}">
                <a16:creationId xmlns:a16="http://schemas.microsoft.com/office/drawing/2014/main" id="{1E2D7B91-F542-A941-CADD-3321DEE20D42}"/>
              </a:ext>
            </a:extLst>
          </p:cNvPr>
          <p:cNvSpPr/>
          <p:nvPr/>
        </p:nvSpPr>
        <p:spPr>
          <a:xfrm>
            <a:off x="5119775" y="3339587"/>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7" name="Rounded Rectangle 6">
            <a:extLst>
              <a:ext uri="{FF2B5EF4-FFF2-40B4-BE49-F238E27FC236}">
                <a16:creationId xmlns:a16="http://schemas.microsoft.com/office/drawing/2014/main" id="{C405C8EE-4806-7994-0007-692C95160716}"/>
              </a:ext>
            </a:extLst>
          </p:cNvPr>
          <p:cNvSpPr/>
          <p:nvPr/>
        </p:nvSpPr>
        <p:spPr>
          <a:xfrm>
            <a:off x="5119774" y="4336623"/>
            <a:ext cx="1857097" cy="166010"/>
          </a:xfrm>
          <a:prstGeom prst="roundRect">
            <a:avLst/>
          </a:prstGeom>
          <a:solidFill>
            <a:schemeClr val="accent6">
              <a:lumMod val="60000"/>
              <a:lumOff val="40000"/>
              <a:alpha val="42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212656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6" grpId="0" animBg="1"/>
      <p:bldP spid="27"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2CCB-E18A-6540-8983-90664AB77303}"/>
              </a:ext>
            </a:extLst>
          </p:cNvPr>
          <p:cNvSpPr>
            <a:spLocks noGrp="1"/>
          </p:cNvSpPr>
          <p:nvPr>
            <p:ph type="title"/>
          </p:nvPr>
        </p:nvSpPr>
        <p:spPr/>
        <p:txBody>
          <a:bodyPr/>
          <a:lstStyle/>
          <a:p>
            <a:r>
              <a:rPr lang="en-HK" dirty="0"/>
              <a:t>Our vulnerability discovery in BSC/Optimism/Base/Mantle</a:t>
            </a:r>
            <a:endParaRPr lang="en-US" dirty="0"/>
          </a:p>
        </p:txBody>
      </p:sp>
      <p:sp>
        <p:nvSpPr>
          <p:cNvPr id="4" name="Slide Number Placeholder 3">
            <a:extLst>
              <a:ext uri="{FF2B5EF4-FFF2-40B4-BE49-F238E27FC236}">
                <a16:creationId xmlns:a16="http://schemas.microsoft.com/office/drawing/2014/main" id="{B8753DF9-F5CB-F547-ABD2-9320097201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pic>
        <p:nvPicPr>
          <p:cNvPr id="8" name="Picture 7" descr="A screenshot of a computer&#10;&#10;Description automatically generated">
            <a:extLst>
              <a:ext uri="{FF2B5EF4-FFF2-40B4-BE49-F238E27FC236}">
                <a16:creationId xmlns:a16="http://schemas.microsoft.com/office/drawing/2014/main" id="{3E8BA505-DF37-3941-8A10-098847B29941}"/>
              </a:ext>
            </a:extLst>
          </p:cNvPr>
          <p:cNvPicPr>
            <a:picLocks noChangeAspect="1"/>
          </p:cNvPicPr>
          <p:nvPr/>
        </p:nvPicPr>
        <p:blipFill>
          <a:blip r:embed="rId2"/>
          <a:stretch>
            <a:fillRect/>
          </a:stretch>
        </p:blipFill>
        <p:spPr>
          <a:xfrm>
            <a:off x="2366019" y="1625840"/>
            <a:ext cx="4411961" cy="2839578"/>
          </a:xfrm>
          <a:prstGeom prst="rect">
            <a:avLst/>
          </a:prstGeom>
        </p:spPr>
      </p:pic>
    </p:spTree>
    <p:extLst>
      <p:ext uri="{BB962C8B-B14F-4D97-AF65-F5344CB8AC3E}">
        <p14:creationId xmlns:p14="http://schemas.microsoft.com/office/powerpoint/2010/main" val="64801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70C-D620-1647-A3A4-59A7986B4FBE}"/>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3B076A89-45FE-5049-BEE8-7B18516E3A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pic>
        <p:nvPicPr>
          <p:cNvPr id="5" name="Picture 4" descr="A screenshot of a computer&#10;&#10;Description automatically generated">
            <a:extLst>
              <a:ext uri="{FF2B5EF4-FFF2-40B4-BE49-F238E27FC236}">
                <a16:creationId xmlns:a16="http://schemas.microsoft.com/office/drawing/2014/main" id="{A0AA8614-337E-2840-87B9-A7E40EF12559}"/>
              </a:ext>
            </a:extLst>
          </p:cNvPr>
          <p:cNvPicPr>
            <a:picLocks noChangeAspect="1"/>
          </p:cNvPicPr>
          <p:nvPr/>
        </p:nvPicPr>
        <p:blipFill>
          <a:blip r:embed="rId2"/>
          <a:stretch>
            <a:fillRect/>
          </a:stretch>
        </p:blipFill>
        <p:spPr>
          <a:xfrm>
            <a:off x="1586388" y="1213868"/>
            <a:ext cx="5971223" cy="3524596"/>
          </a:xfrm>
          <a:prstGeom prst="rect">
            <a:avLst/>
          </a:prstGeom>
        </p:spPr>
      </p:pic>
    </p:spTree>
    <p:extLst>
      <p:ext uri="{BB962C8B-B14F-4D97-AF65-F5344CB8AC3E}">
        <p14:creationId xmlns:p14="http://schemas.microsoft.com/office/powerpoint/2010/main" val="391468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9410-7521-9D46-AD74-1BAC974323E4}"/>
              </a:ext>
            </a:extLst>
          </p:cNvPr>
          <p:cNvSpPr>
            <a:spLocks noGrp="1"/>
          </p:cNvSpPr>
          <p:nvPr>
            <p:ph type="title"/>
          </p:nvPr>
        </p:nvSpPr>
        <p:spPr/>
        <p:txBody>
          <a:bodyPr/>
          <a:lstStyle/>
          <a:p>
            <a:r>
              <a:rPr lang="en-US" dirty="0"/>
              <a:t>CVE-2022-29177 in </a:t>
            </a:r>
            <a:r>
              <a:rPr lang="en-US" dirty="0" err="1"/>
              <a:t>Binance</a:t>
            </a:r>
            <a:r>
              <a:rPr lang="en-US" dirty="0"/>
              <a:t> BSC</a:t>
            </a:r>
          </a:p>
        </p:txBody>
      </p:sp>
      <p:sp>
        <p:nvSpPr>
          <p:cNvPr id="4" name="Slide Number Placeholder 3">
            <a:extLst>
              <a:ext uri="{FF2B5EF4-FFF2-40B4-BE49-F238E27FC236}">
                <a16:creationId xmlns:a16="http://schemas.microsoft.com/office/drawing/2014/main" id="{B01A87AA-71E5-004C-B06C-E3A21B9013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
        <p:nvSpPr>
          <p:cNvPr id="5" name="Google Shape;74;p14">
            <a:extLst>
              <a:ext uri="{FF2B5EF4-FFF2-40B4-BE49-F238E27FC236}">
                <a16:creationId xmlns:a16="http://schemas.microsoft.com/office/drawing/2014/main" id="{172647DA-BEBC-7C4F-9B61-2CF17205715B}"/>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A vulnerable node, if configured to use high verbosity logging, can be made to crash when handling specially crafted p2p messages sent from an attacker node.</a:t>
            </a:r>
          </a:p>
          <a:p>
            <a:pPr marL="0" indent="0">
              <a:spcAft>
                <a:spcPts val="1200"/>
              </a:spcAft>
              <a:buNone/>
            </a:pPr>
            <a:r>
              <a:rPr lang="en-HK" dirty="0"/>
              <a:t>The disconnect reason `</a:t>
            </a:r>
            <a:r>
              <a:rPr lang="en-HK" dirty="0" err="1"/>
              <a:t>DiscReason</a:t>
            </a:r>
            <a:r>
              <a:rPr lang="en-HK" dirty="0"/>
              <a:t>` in `p2p/</a:t>
            </a:r>
            <a:r>
              <a:rPr lang="en-HK" dirty="0" err="1"/>
              <a:t>peer_error.go</a:t>
            </a:r>
            <a:r>
              <a:rPr lang="en-HK" dirty="0"/>
              <a:t>` is defined as `</a:t>
            </a:r>
            <a:r>
              <a:rPr lang="en-HK" dirty="0" err="1"/>
              <a:t>uint</a:t>
            </a:r>
            <a:r>
              <a:rPr lang="en-HK" dirty="0"/>
              <a:t>`, which may lead to a crash when decoding the message at </a:t>
            </a:r>
            <a:r>
              <a:rPr lang="en-HK" dirty="0">
                <a:hlinkClick r:id="rId2"/>
              </a:rPr>
              <a:t>line 343</a:t>
            </a:r>
            <a:r>
              <a:rPr lang="en-HK" dirty="0"/>
              <a:t> of `p2p/</a:t>
            </a:r>
            <a:r>
              <a:rPr lang="en-HK" dirty="0" err="1"/>
              <a:t>peer.go</a:t>
            </a:r>
            <a:r>
              <a:rPr lang="en-HK" dirty="0"/>
              <a:t>`.</a:t>
            </a:r>
          </a:p>
          <a:p>
            <a:pPr marL="0" indent="0">
              <a:spcAft>
                <a:spcPts val="1200"/>
              </a:spcAft>
              <a:buNone/>
            </a:pPr>
            <a:r>
              <a:rPr lang="en-HK" dirty="0"/>
              <a:t>A fix is to change the definition of `</a:t>
            </a:r>
            <a:r>
              <a:rPr lang="en-HK" dirty="0" err="1"/>
              <a:t>DiscReason</a:t>
            </a:r>
            <a:r>
              <a:rPr lang="en-HK" dirty="0"/>
              <a:t>` into `uint8` at </a:t>
            </a:r>
            <a:r>
              <a:rPr lang="en-HK" dirty="0">
                <a:hlinkClick r:id="rId3"/>
              </a:rPr>
              <a:t>line 57</a:t>
            </a:r>
            <a:r>
              <a:rPr lang="en-HK" dirty="0"/>
              <a:t> of `p2p/</a:t>
            </a:r>
            <a:r>
              <a:rPr lang="en-HK" dirty="0" err="1"/>
              <a:t>peer_error.go</a:t>
            </a:r>
            <a:r>
              <a:rPr lang="en-HK" dirty="0"/>
              <a:t>` and the type of `reason` into `struct{R </a:t>
            </a:r>
            <a:r>
              <a:rPr lang="en-HK" dirty="0" err="1"/>
              <a:t>DiscReason</a:t>
            </a:r>
            <a:r>
              <a:rPr lang="en-HK" dirty="0"/>
              <a:t>}` at </a:t>
            </a:r>
            <a:r>
              <a:rPr lang="en-HK" dirty="0">
                <a:hlinkClick r:id="rId4"/>
              </a:rPr>
              <a:t>line 340</a:t>
            </a:r>
            <a:r>
              <a:rPr lang="en-HK" dirty="0"/>
              <a:t> of `p2p/</a:t>
            </a:r>
            <a:r>
              <a:rPr lang="en-HK" dirty="0" err="1"/>
              <a:t>peer.go</a:t>
            </a:r>
            <a:r>
              <a:rPr lang="en-HK" dirty="0"/>
              <a:t>`.</a:t>
            </a:r>
          </a:p>
        </p:txBody>
      </p:sp>
      <p:pic>
        <p:nvPicPr>
          <p:cNvPr id="7" name="Picture 6" descr="A screenshot of a computer error&#10;&#10;Description automatically generated">
            <a:extLst>
              <a:ext uri="{FF2B5EF4-FFF2-40B4-BE49-F238E27FC236}">
                <a16:creationId xmlns:a16="http://schemas.microsoft.com/office/drawing/2014/main" id="{8C82EA90-5D1D-5044-A85C-A1E1381FF1CD}"/>
              </a:ext>
            </a:extLst>
          </p:cNvPr>
          <p:cNvPicPr>
            <a:picLocks noChangeAspect="1"/>
          </p:cNvPicPr>
          <p:nvPr/>
        </p:nvPicPr>
        <p:blipFill>
          <a:blip r:embed="rId5"/>
          <a:stretch>
            <a:fillRect/>
          </a:stretch>
        </p:blipFill>
        <p:spPr>
          <a:xfrm>
            <a:off x="812468" y="3234402"/>
            <a:ext cx="3377148" cy="1175423"/>
          </a:xfrm>
          <a:prstGeom prst="rect">
            <a:avLst/>
          </a:prstGeom>
        </p:spPr>
      </p:pic>
      <p:pic>
        <p:nvPicPr>
          <p:cNvPr id="9" name="Picture 8" descr="A computer code with text&#10;&#10;Description automatically generated">
            <a:extLst>
              <a:ext uri="{FF2B5EF4-FFF2-40B4-BE49-F238E27FC236}">
                <a16:creationId xmlns:a16="http://schemas.microsoft.com/office/drawing/2014/main" id="{0A356877-7ADF-0C42-9CA5-D6CAE57E430D}"/>
              </a:ext>
            </a:extLst>
          </p:cNvPr>
          <p:cNvPicPr>
            <a:picLocks noChangeAspect="1"/>
          </p:cNvPicPr>
          <p:nvPr/>
        </p:nvPicPr>
        <p:blipFill>
          <a:blip r:embed="rId6"/>
          <a:stretch>
            <a:fillRect/>
          </a:stretch>
        </p:blipFill>
        <p:spPr>
          <a:xfrm>
            <a:off x="4703336" y="3312839"/>
            <a:ext cx="3690389" cy="1018547"/>
          </a:xfrm>
          <a:prstGeom prst="rect">
            <a:avLst/>
          </a:prstGeom>
        </p:spPr>
      </p:pic>
    </p:spTree>
    <p:extLst>
      <p:ext uri="{BB962C8B-B14F-4D97-AF65-F5344CB8AC3E}">
        <p14:creationId xmlns:p14="http://schemas.microsoft.com/office/powerpoint/2010/main" val="3056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952500" y="733675"/>
            <a:ext cx="7239000" cy="956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dirty="0"/>
              <a:t>Ethereum is the most popular blockchain for hosting smart contracts</a:t>
            </a:r>
            <a:endParaRPr dirty="0"/>
          </a:p>
        </p:txBody>
      </p:sp>
      <p:sp>
        <p:nvSpPr>
          <p:cNvPr id="74" name="Google Shape;74;p14"/>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Crowdfunded and Development begun in 2014.</a:t>
            </a:r>
          </a:p>
          <a:p>
            <a:pPr marL="0" indent="0">
              <a:spcAft>
                <a:spcPts val="1200"/>
              </a:spcAft>
              <a:buNone/>
            </a:pPr>
            <a:r>
              <a:rPr lang="en-HK" dirty="0"/>
              <a:t>The </a:t>
            </a:r>
            <a:r>
              <a:rPr lang="en-HK" dirty="0" err="1"/>
              <a:t>PoW</a:t>
            </a:r>
            <a:r>
              <a:rPr lang="en-HK" dirty="0"/>
              <a:t> (Proof-of-Work) network went live on 30 July 2015.</a:t>
            </a:r>
          </a:p>
          <a:p>
            <a:pPr marL="0" lvl="0" indent="0">
              <a:spcAft>
                <a:spcPts val="1200"/>
              </a:spcAft>
              <a:buNone/>
            </a:pPr>
            <a:r>
              <a:rPr lang="en-HK" dirty="0"/>
              <a:t>Switched to </a:t>
            </a:r>
            <a:r>
              <a:rPr lang="en-HK" dirty="0" err="1"/>
              <a:t>PoS</a:t>
            </a:r>
            <a:r>
              <a:rPr lang="en-HK" dirty="0"/>
              <a:t> (Proof-of-Stake) on 26 Feb 2023.</a:t>
            </a:r>
          </a:p>
          <a:p>
            <a:pPr marL="0" lvl="0" indent="0">
              <a:spcAft>
                <a:spcPts val="1200"/>
              </a:spcAft>
              <a:buNone/>
            </a:pPr>
            <a:r>
              <a:rPr lang="en-HK" b="1" dirty="0"/>
              <a:t>More than 2B </a:t>
            </a:r>
            <a:r>
              <a:rPr lang="en-HK" dirty="0"/>
              <a:t>(2,487,725,064 as of Aug 26) </a:t>
            </a:r>
            <a:r>
              <a:rPr lang="en-HK" b="1" dirty="0"/>
              <a:t>transactions</a:t>
            </a:r>
            <a:r>
              <a:rPr lang="en-HK" dirty="0"/>
              <a:t> sent.</a:t>
            </a:r>
          </a:p>
          <a:p>
            <a:pPr marL="0" indent="0">
              <a:spcAft>
                <a:spcPts val="1200"/>
              </a:spcAft>
              <a:buNone/>
            </a:pPr>
            <a:r>
              <a:rPr lang="en-HK" b="1" dirty="0"/>
              <a:t>More than 1M </a:t>
            </a:r>
            <a:r>
              <a:rPr lang="en-HK" dirty="0"/>
              <a:t>(1,344,143 as of Aug 26) </a:t>
            </a:r>
            <a:r>
              <a:rPr lang="en-HK" b="1" dirty="0"/>
              <a:t>token contracts </a:t>
            </a:r>
            <a:r>
              <a:rPr lang="en-HK" dirty="0"/>
              <a:t>created.</a:t>
            </a:r>
          </a:p>
          <a:p>
            <a:pPr marL="0" indent="0">
              <a:spcAft>
                <a:spcPts val="1200"/>
              </a:spcAft>
              <a:buNone/>
            </a:pPr>
            <a:r>
              <a:rPr lang="en-HK" dirty="0"/>
              <a:t>Ethereum’s smart contract language, Solidity, appears in Top Programming Languages 2024.</a:t>
            </a:r>
          </a:p>
        </p:txBody>
      </p:sp>
      <p:sp>
        <p:nvSpPr>
          <p:cNvPr id="2" name="Slide Number Placeholder 1">
            <a:extLst>
              <a:ext uri="{FF2B5EF4-FFF2-40B4-BE49-F238E27FC236}">
                <a16:creationId xmlns:a16="http://schemas.microsoft.com/office/drawing/2014/main" id="{6A6249C9-4C42-2D4B-9D5B-B1F632DC6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A298-C0B4-FB48-B52C-529DCD2FA680}"/>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97E7BDF8-150F-C04C-903D-2EDC307F88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pic>
        <p:nvPicPr>
          <p:cNvPr id="6" name="Picture 5" descr="A screenshot of a computer&#10;&#10;Description automatically generated">
            <a:extLst>
              <a:ext uri="{FF2B5EF4-FFF2-40B4-BE49-F238E27FC236}">
                <a16:creationId xmlns:a16="http://schemas.microsoft.com/office/drawing/2014/main" id="{6161F1A9-4BA1-314D-B0B9-CEC208A4870B}"/>
              </a:ext>
            </a:extLst>
          </p:cNvPr>
          <p:cNvPicPr>
            <a:picLocks noChangeAspect="1"/>
          </p:cNvPicPr>
          <p:nvPr/>
        </p:nvPicPr>
        <p:blipFill rotWithShape="1">
          <a:blip r:embed="rId2"/>
          <a:srcRect b="29450"/>
          <a:stretch/>
        </p:blipFill>
        <p:spPr>
          <a:xfrm>
            <a:off x="860416" y="1272835"/>
            <a:ext cx="7423167" cy="3221182"/>
          </a:xfrm>
          <a:prstGeom prst="rect">
            <a:avLst/>
          </a:prstGeom>
        </p:spPr>
      </p:pic>
    </p:spTree>
    <p:extLst>
      <p:ext uri="{BB962C8B-B14F-4D97-AF65-F5344CB8AC3E}">
        <p14:creationId xmlns:p14="http://schemas.microsoft.com/office/powerpoint/2010/main" val="191453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703D-3573-EE4F-A389-EDA87FC590E6}"/>
              </a:ext>
            </a:extLst>
          </p:cNvPr>
          <p:cNvSpPr>
            <a:spLocks noGrp="1"/>
          </p:cNvSpPr>
          <p:nvPr>
            <p:ph type="title"/>
          </p:nvPr>
        </p:nvSpPr>
        <p:spPr/>
        <p:txBody>
          <a:bodyPr/>
          <a:lstStyle/>
          <a:p>
            <a:r>
              <a:rPr lang="en-US" dirty="0"/>
              <a:t>CVE-2020-26265 in </a:t>
            </a:r>
            <a:r>
              <a:rPr lang="en-HK" dirty="0"/>
              <a:t>Optimism</a:t>
            </a:r>
            <a:endParaRPr lang="en-US" dirty="0"/>
          </a:p>
        </p:txBody>
      </p:sp>
      <p:sp>
        <p:nvSpPr>
          <p:cNvPr id="4" name="Slide Number Placeholder 3">
            <a:extLst>
              <a:ext uri="{FF2B5EF4-FFF2-40B4-BE49-F238E27FC236}">
                <a16:creationId xmlns:a16="http://schemas.microsoft.com/office/drawing/2014/main" id="{DB86F83B-00BE-9443-9566-62D19303B6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
        <p:nvSpPr>
          <p:cNvPr id="5" name="Google Shape;74;p14">
            <a:extLst>
              <a:ext uri="{FF2B5EF4-FFF2-40B4-BE49-F238E27FC236}">
                <a16:creationId xmlns:a16="http://schemas.microsoft.com/office/drawing/2014/main" id="{6E9AA5E3-3C8D-F244-9687-A9F37311D70E}"/>
              </a:ext>
            </a:extLst>
          </p:cNvPr>
          <p:cNvSpPr txBox="1">
            <a:spLocks noGrp="1"/>
          </p:cNvSpPr>
          <p:nvPr>
            <p:ph type="body" idx="1"/>
          </p:nvPr>
        </p:nvSpPr>
        <p:spPr>
          <a:xfrm>
            <a:off x="952499" y="1371600"/>
            <a:ext cx="7561914" cy="3110459"/>
          </a:xfrm>
          <a:prstGeom prst="rect">
            <a:avLst/>
          </a:prstGeom>
        </p:spPr>
        <p:txBody>
          <a:bodyPr spcFirstLastPara="1" wrap="square" lIns="0" tIns="0" rIns="0" bIns="0" anchor="t" anchorCtr="0">
            <a:normAutofit/>
          </a:bodyPr>
          <a:lstStyle/>
          <a:p>
            <a:pPr marL="0" indent="0">
              <a:spcAft>
                <a:spcPts val="1200"/>
              </a:spcAft>
              <a:buNone/>
            </a:pPr>
            <a:r>
              <a:rPr lang="en-HK" dirty="0"/>
              <a:t>The problem lies in </a:t>
            </a:r>
            <a:r>
              <a:rPr lang="en-HK" dirty="0">
                <a:hlinkClick r:id="rId2"/>
              </a:rPr>
              <a:t>line 307-311</a:t>
            </a:r>
            <a:r>
              <a:rPr lang="en-HK" dirty="0"/>
              <a:t> and </a:t>
            </a:r>
            <a:r>
              <a:rPr lang="en-HK" dirty="0">
                <a:hlinkClick r:id="rId3"/>
              </a:rPr>
              <a:t>line 316</a:t>
            </a:r>
            <a:r>
              <a:rPr lang="en-HK" dirty="0"/>
              <a:t> of `l2geth/consensus/</a:t>
            </a:r>
            <a:r>
              <a:rPr lang="en-HK" dirty="0" err="1"/>
              <a:t>ethash</a:t>
            </a:r>
            <a:r>
              <a:rPr lang="en-HK" dirty="0"/>
              <a:t>/</a:t>
            </a:r>
            <a:r>
              <a:rPr lang="en-HK" dirty="0" err="1"/>
              <a:t>algorithm.go</a:t>
            </a:r>
            <a:r>
              <a:rPr lang="en-HK" dirty="0"/>
              <a:t>`. Substitute the `uint32` into `uint64` could fix the issue. </a:t>
            </a:r>
            <a:endParaRPr lang="en-HK" dirty="0">
              <a:effectLst/>
            </a:endParaRPr>
          </a:p>
        </p:txBody>
      </p:sp>
      <p:pic>
        <p:nvPicPr>
          <p:cNvPr id="7" name="Picture 6" descr="A screenshot of a computer program&#10;&#10;Description automatically generated">
            <a:extLst>
              <a:ext uri="{FF2B5EF4-FFF2-40B4-BE49-F238E27FC236}">
                <a16:creationId xmlns:a16="http://schemas.microsoft.com/office/drawing/2014/main" id="{F6F451C6-D917-944C-BF0F-4BC16A5D3880}"/>
              </a:ext>
            </a:extLst>
          </p:cNvPr>
          <p:cNvPicPr>
            <a:picLocks noChangeAspect="1"/>
          </p:cNvPicPr>
          <p:nvPr/>
        </p:nvPicPr>
        <p:blipFill rotWithShape="1">
          <a:blip r:embed="rId4"/>
          <a:srcRect r="28167"/>
          <a:stretch/>
        </p:blipFill>
        <p:spPr>
          <a:xfrm>
            <a:off x="2408722" y="1894022"/>
            <a:ext cx="4175760" cy="1066752"/>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36C9937D-398B-2E4F-82FA-72CC9F6653E4}"/>
              </a:ext>
            </a:extLst>
          </p:cNvPr>
          <p:cNvPicPr>
            <a:picLocks noChangeAspect="1"/>
          </p:cNvPicPr>
          <p:nvPr/>
        </p:nvPicPr>
        <p:blipFill>
          <a:blip r:embed="rId5"/>
          <a:stretch>
            <a:fillRect/>
          </a:stretch>
        </p:blipFill>
        <p:spPr>
          <a:xfrm>
            <a:off x="2026285" y="2989929"/>
            <a:ext cx="5091430" cy="1501848"/>
          </a:xfrm>
          <a:prstGeom prst="rect">
            <a:avLst/>
          </a:prstGeom>
        </p:spPr>
      </p:pic>
    </p:spTree>
    <p:extLst>
      <p:ext uri="{BB962C8B-B14F-4D97-AF65-F5344CB8AC3E}">
        <p14:creationId xmlns:p14="http://schemas.microsoft.com/office/powerpoint/2010/main" val="281188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D9623-3AAE-FA42-AE18-5483E25A4A2F}"/>
              </a:ext>
            </a:extLst>
          </p:cNvPr>
          <p:cNvSpPr>
            <a:spLocks noGrp="1"/>
          </p:cNvSpPr>
          <p:nvPr>
            <p:ph type="title"/>
          </p:nvPr>
        </p:nvSpPr>
        <p:spPr/>
        <p:txBody>
          <a:bodyPr/>
          <a:lstStyle/>
          <a:p>
            <a:r>
              <a:rPr lang="en-US" dirty="0"/>
              <a:t>CVE-2020-26264 in Base</a:t>
            </a:r>
          </a:p>
        </p:txBody>
      </p:sp>
      <p:sp>
        <p:nvSpPr>
          <p:cNvPr id="4" name="Slide Number Placeholder 3">
            <a:extLst>
              <a:ext uri="{FF2B5EF4-FFF2-40B4-BE49-F238E27FC236}">
                <a16:creationId xmlns:a16="http://schemas.microsoft.com/office/drawing/2014/main" id="{3D24E737-AD10-6D4D-9858-9AECB02AC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7" name="Google Shape;74;p14">
            <a:extLst>
              <a:ext uri="{FF2B5EF4-FFF2-40B4-BE49-F238E27FC236}">
                <a16:creationId xmlns:a16="http://schemas.microsoft.com/office/drawing/2014/main" id="{17CFBB64-AF96-9E4A-9AEB-588AA20EDC58}"/>
              </a:ext>
            </a:extLst>
          </p:cNvPr>
          <p:cNvSpPr txBox="1">
            <a:spLocks noGrp="1"/>
          </p:cNvSpPr>
          <p:nvPr>
            <p:ph type="body" idx="1"/>
          </p:nvPr>
        </p:nvSpPr>
        <p:spPr>
          <a:xfrm>
            <a:off x="952499" y="1318260"/>
            <a:ext cx="2811781" cy="3163799"/>
          </a:xfrm>
          <a:prstGeom prst="rect">
            <a:avLst/>
          </a:prstGeom>
        </p:spPr>
        <p:txBody>
          <a:bodyPr spcFirstLastPara="1" wrap="square" lIns="0" tIns="0" rIns="0" bIns="0" anchor="t" anchorCtr="0">
            <a:normAutofit lnSpcReduction="10000"/>
          </a:bodyPr>
          <a:lstStyle/>
          <a:p>
            <a:pPr marL="0" indent="0">
              <a:spcAft>
                <a:spcPts val="1200"/>
              </a:spcAft>
              <a:buNone/>
            </a:pPr>
            <a:r>
              <a:rPr lang="en-HK" dirty="0"/>
              <a:t>It had a DoS vulnerability in LES, which can make a LES server crash via a malicious `GetProofsV2` request from a connected LES client. </a:t>
            </a:r>
          </a:p>
          <a:p>
            <a:pPr marL="0" indent="0">
              <a:spcAft>
                <a:spcPts val="1200"/>
              </a:spcAft>
              <a:buNone/>
            </a:pPr>
            <a:r>
              <a:rPr lang="en-HK" dirty="0"/>
              <a:t>The problem lies in </a:t>
            </a:r>
            <a:r>
              <a:rPr lang="en-HK" dirty="0">
                <a:hlinkClick r:id="rId2"/>
              </a:rPr>
              <a:t>line 595</a:t>
            </a:r>
            <a:r>
              <a:rPr lang="en-HK" dirty="0"/>
              <a:t> of `l2geth/les/</a:t>
            </a:r>
            <a:r>
              <a:rPr lang="en-HK" dirty="0" err="1"/>
              <a:t>server_handler.go</a:t>
            </a:r>
            <a:r>
              <a:rPr lang="en-HK" dirty="0"/>
              <a:t>`, where the `header` could potentially be `nil` and leads to a panic.</a:t>
            </a:r>
          </a:p>
          <a:p>
            <a:pPr marL="0" indent="0">
              <a:spcAft>
                <a:spcPts val="1200"/>
              </a:spcAft>
              <a:buNone/>
            </a:pPr>
            <a:r>
              <a:rPr lang="en-HK" dirty="0"/>
              <a:t>A simple solution is to move line 595 after line 579. </a:t>
            </a:r>
          </a:p>
        </p:txBody>
      </p:sp>
      <p:pic>
        <p:nvPicPr>
          <p:cNvPr id="9" name="Picture 8">
            <a:extLst>
              <a:ext uri="{FF2B5EF4-FFF2-40B4-BE49-F238E27FC236}">
                <a16:creationId xmlns:a16="http://schemas.microsoft.com/office/drawing/2014/main" id="{353D9D57-57A5-AA4F-8EC0-0F0D2C86858C}"/>
              </a:ext>
            </a:extLst>
          </p:cNvPr>
          <p:cNvPicPr>
            <a:picLocks noChangeAspect="1"/>
          </p:cNvPicPr>
          <p:nvPr/>
        </p:nvPicPr>
        <p:blipFill>
          <a:blip r:embed="rId3"/>
          <a:stretch>
            <a:fillRect/>
          </a:stretch>
        </p:blipFill>
        <p:spPr>
          <a:xfrm>
            <a:off x="3692167" y="1187544"/>
            <a:ext cx="4837486" cy="3550920"/>
          </a:xfrm>
          <a:prstGeom prst="rect">
            <a:avLst/>
          </a:prstGeom>
        </p:spPr>
      </p:pic>
    </p:spTree>
    <p:extLst>
      <p:ext uri="{BB962C8B-B14F-4D97-AF65-F5344CB8AC3E}">
        <p14:creationId xmlns:p14="http://schemas.microsoft.com/office/powerpoint/2010/main" val="1879959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3F93-DE2B-A148-BDDC-12E59AEFDD61}"/>
              </a:ext>
            </a:extLst>
          </p:cNvPr>
          <p:cNvSpPr>
            <a:spLocks noGrp="1"/>
          </p:cNvSpPr>
          <p:nvPr>
            <p:ph type="title"/>
          </p:nvPr>
        </p:nvSpPr>
        <p:spPr/>
        <p:txBody>
          <a:bodyPr/>
          <a:lstStyle/>
          <a:p>
            <a:r>
              <a:rPr lang="en-US" dirty="0"/>
              <a:t>CVE-2021-39137 in Mantle</a:t>
            </a:r>
          </a:p>
        </p:txBody>
      </p:sp>
      <p:sp>
        <p:nvSpPr>
          <p:cNvPr id="4" name="Slide Number Placeholder 3">
            <a:extLst>
              <a:ext uri="{FF2B5EF4-FFF2-40B4-BE49-F238E27FC236}">
                <a16:creationId xmlns:a16="http://schemas.microsoft.com/office/drawing/2014/main" id="{4DBACED7-4988-D64B-9A32-E601F1DAB3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7" name="Google Shape;74;p14">
            <a:extLst>
              <a:ext uri="{FF2B5EF4-FFF2-40B4-BE49-F238E27FC236}">
                <a16:creationId xmlns:a16="http://schemas.microsoft.com/office/drawing/2014/main" id="{E2203097-0B56-8D42-BE1A-F833ED41695F}"/>
              </a:ext>
            </a:extLst>
          </p:cNvPr>
          <p:cNvSpPr txBox="1">
            <a:spLocks noGrp="1"/>
          </p:cNvSpPr>
          <p:nvPr>
            <p:ph type="body" idx="1"/>
          </p:nvPr>
        </p:nvSpPr>
        <p:spPr>
          <a:xfrm>
            <a:off x="952499" y="1310640"/>
            <a:ext cx="3757821" cy="3171419"/>
          </a:xfrm>
          <a:prstGeom prst="rect">
            <a:avLst/>
          </a:prstGeom>
        </p:spPr>
        <p:txBody>
          <a:bodyPr spcFirstLastPara="1" wrap="square" lIns="0" tIns="0" rIns="0" bIns="0" anchor="t" anchorCtr="0">
            <a:normAutofit fontScale="92500" lnSpcReduction="10000"/>
          </a:bodyPr>
          <a:lstStyle/>
          <a:p>
            <a:pPr marL="0" indent="0">
              <a:spcAft>
                <a:spcPts val="1200"/>
              </a:spcAft>
              <a:buNone/>
            </a:pPr>
            <a:r>
              <a:rPr lang="en-HK" dirty="0"/>
              <a:t>It has a memory corruption vulnerability in EVM, which can cause a consensus error</a:t>
            </a:r>
          </a:p>
          <a:p>
            <a:pPr marL="0" indent="0">
              <a:spcAft>
                <a:spcPts val="1200"/>
              </a:spcAft>
              <a:buNone/>
            </a:pPr>
            <a:r>
              <a:rPr lang="en-HK" dirty="0"/>
              <a:t>Vulnerable nodes obtain a different `</a:t>
            </a:r>
            <a:r>
              <a:rPr lang="en-HK" dirty="0" err="1"/>
              <a:t>stateRoot</a:t>
            </a:r>
            <a:r>
              <a:rPr lang="en-HK" dirty="0"/>
              <a:t>` when processing a maliciously crafted transaction. This, in turn, would lead to the chain being split into two forks.</a:t>
            </a:r>
          </a:p>
          <a:p>
            <a:pPr marL="0" indent="0">
              <a:spcAft>
                <a:spcPts val="1200"/>
              </a:spcAft>
              <a:buNone/>
            </a:pPr>
            <a:r>
              <a:rPr lang="en-HK" dirty="0"/>
              <a:t>The problem lies in four functions, i.e., `</a:t>
            </a:r>
            <a:r>
              <a:rPr lang="en-HK" dirty="0" err="1"/>
              <a:t>opCall</a:t>
            </a:r>
            <a:r>
              <a:rPr lang="en-HK" dirty="0"/>
              <a:t>`, `</a:t>
            </a:r>
            <a:r>
              <a:rPr lang="en-HK" dirty="0" err="1"/>
              <a:t>opCallCode</a:t>
            </a:r>
            <a:r>
              <a:rPr lang="en-HK" dirty="0"/>
              <a:t>`, `</a:t>
            </a:r>
            <a:r>
              <a:rPr lang="en-HK" dirty="0" err="1"/>
              <a:t>opDelegateCall</a:t>
            </a:r>
            <a:r>
              <a:rPr lang="en-HK" dirty="0"/>
              <a:t>`, and `</a:t>
            </a:r>
            <a:r>
              <a:rPr lang="en-HK" dirty="0" err="1"/>
              <a:t>opStaticCall</a:t>
            </a:r>
            <a:r>
              <a:rPr lang="en-HK" dirty="0"/>
              <a:t>` of `core/</a:t>
            </a:r>
            <a:r>
              <a:rPr lang="en-HK" dirty="0" err="1"/>
              <a:t>vm</a:t>
            </a:r>
            <a:r>
              <a:rPr lang="en-HK" dirty="0"/>
              <a:t>/</a:t>
            </a:r>
            <a:r>
              <a:rPr lang="en-HK" dirty="0" err="1"/>
              <a:t>instructions.go</a:t>
            </a:r>
            <a:r>
              <a:rPr lang="en-HK" dirty="0"/>
              <a:t>`.</a:t>
            </a:r>
          </a:p>
          <a:p>
            <a:pPr marL="0" indent="0">
              <a:spcAft>
                <a:spcPts val="1200"/>
              </a:spcAft>
              <a:buNone/>
            </a:pPr>
            <a:r>
              <a:rPr lang="en-HK" dirty="0"/>
              <a:t>A simple solution is to use `</a:t>
            </a:r>
            <a:r>
              <a:rPr lang="en-HK" dirty="0" err="1"/>
              <a:t>common.CopyBytes</a:t>
            </a:r>
            <a:r>
              <a:rPr lang="en-HK" dirty="0"/>
              <a:t>` to copy `ret` safely before use, e.g., add `ret = </a:t>
            </a:r>
            <a:r>
              <a:rPr lang="en-HK" dirty="0" err="1"/>
              <a:t>common.CopyBytes</a:t>
            </a:r>
            <a:r>
              <a:rPr lang="en-HK" dirty="0"/>
              <a:t>(ret)` before </a:t>
            </a:r>
            <a:r>
              <a:rPr lang="en-HK" dirty="0">
                <a:hlinkClick r:id="rId2"/>
              </a:rPr>
              <a:t>line 698</a:t>
            </a:r>
            <a:r>
              <a:rPr lang="en-HK" dirty="0"/>
              <a:t>.</a:t>
            </a:r>
          </a:p>
        </p:txBody>
      </p:sp>
      <p:pic>
        <p:nvPicPr>
          <p:cNvPr id="6" name="Picture 5" descr="A screenshot of a computer&#10;&#10;Description automatically generated">
            <a:extLst>
              <a:ext uri="{FF2B5EF4-FFF2-40B4-BE49-F238E27FC236}">
                <a16:creationId xmlns:a16="http://schemas.microsoft.com/office/drawing/2014/main" id="{230A6DFB-61A2-3C46-B60A-928951274960}"/>
              </a:ext>
            </a:extLst>
          </p:cNvPr>
          <p:cNvPicPr>
            <a:picLocks noChangeAspect="1"/>
          </p:cNvPicPr>
          <p:nvPr/>
        </p:nvPicPr>
        <p:blipFill>
          <a:blip r:embed="rId3"/>
          <a:stretch>
            <a:fillRect/>
          </a:stretch>
        </p:blipFill>
        <p:spPr>
          <a:xfrm>
            <a:off x="4710320" y="1130502"/>
            <a:ext cx="3804093" cy="3404898"/>
          </a:xfrm>
          <a:prstGeom prst="rect">
            <a:avLst/>
          </a:prstGeom>
        </p:spPr>
      </p:pic>
    </p:spTree>
    <p:extLst>
      <p:ext uri="{BB962C8B-B14F-4D97-AF65-F5344CB8AC3E}">
        <p14:creationId xmlns:p14="http://schemas.microsoft.com/office/powerpoint/2010/main" val="754837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CD22-462C-164D-930B-AC3850A6C495}"/>
              </a:ext>
            </a:extLst>
          </p:cNvPr>
          <p:cNvSpPr>
            <a:spLocks noGrp="1"/>
          </p:cNvSpPr>
          <p:nvPr>
            <p:ph type="title"/>
          </p:nvPr>
        </p:nvSpPr>
        <p:spPr/>
        <p:txBody>
          <a:bodyPr/>
          <a:lstStyle/>
          <a:p>
            <a:r>
              <a:rPr lang="en-US" dirty="0"/>
              <a:t>Acknowledgement</a:t>
            </a:r>
          </a:p>
        </p:txBody>
      </p:sp>
      <p:sp>
        <p:nvSpPr>
          <p:cNvPr id="4" name="Slide Number Placeholder 3">
            <a:extLst>
              <a:ext uri="{FF2B5EF4-FFF2-40B4-BE49-F238E27FC236}">
                <a16:creationId xmlns:a16="http://schemas.microsoft.com/office/drawing/2014/main" id="{968126F8-EC08-614C-A894-B7C8CB2A6A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5" name="Google Shape;74;p14">
            <a:extLst>
              <a:ext uri="{FF2B5EF4-FFF2-40B4-BE49-F238E27FC236}">
                <a16:creationId xmlns:a16="http://schemas.microsoft.com/office/drawing/2014/main" id="{134CEFAC-972F-8E47-8830-00987BC5B0F9}"/>
              </a:ext>
            </a:extLst>
          </p:cNvPr>
          <p:cNvSpPr txBox="1">
            <a:spLocks noGrp="1"/>
          </p:cNvSpPr>
          <p:nvPr>
            <p:ph type="body" idx="1"/>
          </p:nvPr>
        </p:nvSpPr>
        <p:spPr>
          <a:xfrm>
            <a:off x="952499" y="1330036"/>
            <a:ext cx="7561914" cy="3152023"/>
          </a:xfrm>
          <a:prstGeom prst="rect">
            <a:avLst/>
          </a:prstGeom>
        </p:spPr>
        <p:txBody>
          <a:bodyPr spcFirstLastPara="1" wrap="square" lIns="0" tIns="0" rIns="0" bIns="0" anchor="t" anchorCtr="0">
            <a:normAutofit/>
          </a:bodyPr>
          <a:lstStyle/>
          <a:p>
            <a:pPr marL="0" indent="0">
              <a:spcAft>
                <a:spcPts val="1200"/>
              </a:spcAft>
              <a:buNone/>
            </a:pPr>
            <a:r>
              <a:rPr lang="en-HK" dirty="0"/>
              <a:t>This work is made possible with my former PhD student, Xiao Yi (now a Researcher at Huawei HKRC), and Research Assistant, </a:t>
            </a:r>
            <a:r>
              <a:rPr lang="en-HK" dirty="0" err="1"/>
              <a:t>Yuzhou</a:t>
            </a:r>
            <a:r>
              <a:rPr lang="en-HK" dirty="0"/>
              <a:t> Fang (now a PhD student at USC).</a:t>
            </a:r>
          </a:p>
          <a:p>
            <a:pPr marL="0" indent="0">
              <a:spcAft>
                <a:spcPts val="1200"/>
              </a:spcAft>
              <a:buNone/>
            </a:pPr>
            <a:r>
              <a:rPr lang="en-HK" dirty="0" err="1"/>
              <a:t>BlockScope</a:t>
            </a:r>
            <a:r>
              <a:rPr lang="en-HK" dirty="0"/>
              <a:t> is now open-source at </a:t>
            </a:r>
            <a:r>
              <a:rPr lang="en-HK" dirty="0">
                <a:hlinkClick r:id="rId2"/>
              </a:rPr>
              <a:t>https://github.com/VPRLab/BlockScope</a:t>
            </a:r>
            <a:r>
              <a:rPr lang="en-HK" dirty="0"/>
              <a:t>.</a:t>
            </a:r>
          </a:p>
          <a:p>
            <a:pPr marL="0" indent="0">
              <a:spcAft>
                <a:spcPts val="1200"/>
              </a:spcAft>
              <a:buNone/>
            </a:pPr>
            <a:r>
              <a:rPr lang="en-HK" dirty="0"/>
              <a:t>Whitepaper: </a:t>
            </a:r>
            <a:r>
              <a:rPr lang="en-HK" dirty="0">
                <a:hlinkClick r:id="rId3"/>
              </a:rPr>
              <a:t>https://www.ndss-symposium.org/ndss-paper/blockscope</a:t>
            </a:r>
            <a:r>
              <a:rPr lang="en-HK" dirty="0"/>
              <a:t>. </a:t>
            </a:r>
          </a:p>
        </p:txBody>
      </p:sp>
      <p:pic>
        <p:nvPicPr>
          <p:cNvPr id="9" name="Picture 8" descr="A close-up of a paper&#10;&#10;Description automatically generated">
            <a:extLst>
              <a:ext uri="{FF2B5EF4-FFF2-40B4-BE49-F238E27FC236}">
                <a16:creationId xmlns:a16="http://schemas.microsoft.com/office/drawing/2014/main" id="{780F691A-E007-F442-8B7F-21DA6746EEF1}"/>
              </a:ext>
            </a:extLst>
          </p:cNvPr>
          <p:cNvPicPr>
            <a:picLocks noChangeAspect="1"/>
          </p:cNvPicPr>
          <p:nvPr/>
        </p:nvPicPr>
        <p:blipFill rotWithShape="1">
          <a:blip r:embed="rId4"/>
          <a:srcRect l="1819" t="3804" r="1272"/>
          <a:stretch/>
        </p:blipFill>
        <p:spPr>
          <a:xfrm>
            <a:off x="1338349" y="2695147"/>
            <a:ext cx="6467301" cy="2304017"/>
          </a:xfrm>
          <a:prstGeom prst="rect">
            <a:avLst/>
          </a:prstGeom>
        </p:spPr>
      </p:pic>
    </p:spTree>
    <p:extLst>
      <p:ext uri="{BB962C8B-B14F-4D97-AF65-F5344CB8AC3E}">
        <p14:creationId xmlns:p14="http://schemas.microsoft.com/office/powerpoint/2010/main" val="249341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FB0C-9253-9745-90A9-773B408C04BF}"/>
              </a:ext>
            </a:extLst>
          </p:cNvPr>
          <p:cNvSpPr>
            <a:spLocks noGrp="1"/>
          </p:cNvSpPr>
          <p:nvPr>
            <p:ph type="title"/>
          </p:nvPr>
        </p:nvSpPr>
        <p:spPr/>
        <p:txBody>
          <a:bodyPr/>
          <a:lstStyle/>
          <a:p>
            <a:r>
              <a:rPr lang="en-US" dirty="0"/>
              <a:t>Takeaway</a:t>
            </a:r>
          </a:p>
        </p:txBody>
      </p:sp>
      <p:sp>
        <p:nvSpPr>
          <p:cNvPr id="4" name="Slide Number Placeholder 3">
            <a:extLst>
              <a:ext uri="{FF2B5EF4-FFF2-40B4-BE49-F238E27FC236}">
                <a16:creationId xmlns:a16="http://schemas.microsoft.com/office/drawing/2014/main" id="{620E5F7E-467E-0A4B-8F14-3001955426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
        <p:nvSpPr>
          <p:cNvPr id="5" name="Google Shape;74;p14">
            <a:extLst>
              <a:ext uri="{FF2B5EF4-FFF2-40B4-BE49-F238E27FC236}">
                <a16:creationId xmlns:a16="http://schemas.microsoft.com/office/drawing/2014/main" id="{7D34505A-C2F4-624F-BDD3-5639CC77E137}"/>
              </a:ext>
            </a:extLst>
          </p:cNvPr>
          <p:cNvSpPr txBox="1">
            <a:spLocks noGrp="1"/>
          </p:cNvSpPr>
          <p:nvPr>
            <p:ph type="body" idx="1"/>
          </p:nvPr>
        </p:nvSpPr>
        <p:spPr>
          <a:xfrm>
            <a:off x="952499" y="1674587"/>
            <a:ext cx="7561914" cy="2807472"/>
          </a:xfrm>
          <a:prstGeom prst="rect">
            <a:avLst/>
          </a:prstGeom>
        </p:spPr>
        <p:txBody>
          <a:bodyPr spcFirstLastPara="1" wrap="square" lIns="0" tIns="0" rIns="0" bIns="0" anchor="t" anchorCtr="0">
            <a:normAutofit/>
          </a:bodyPr>
          <a:lstStyle/>
          <a:p>
            <a:pPr marL="0" indent="0">
              <a:spcAft>
                <a:spcPts val="1200"/>
              </a:spcAft>
              <a:buNone/>
            </a:pPr>
            <a:r>
              <a:rPr lang="en-HK" dirty="0"/>
              <a:t>introduced our recent efforts to discover how Ethereum’s CVE vulnerabilities could propagate from Ethereum to BSC/Optimism/Base/Mantle.</a:t>
            </a:r>
            <a:br>
              <a:rPr lang="en-HK" dirty="0"/>
            </a:br>
            <a:endParaRPr lang="en-HK" dirty="0"/>
          </a:p>
          <a:p>
            <a:pPr marL="0" indent="0">
              <a:spcAft>
                <a:spcPts val="1200"/>
              </a:spcAft>
              <a:buNone/>
            </a:pPr>
            <a:r>
              <a:rPr lang="en-HK" dirty="0"/>
              <a:t>Developed </a:t>
            </a:r>
            <a:r>
              <a:rPr lang="en-HK" dirty="0" err="1"/>
              <a:t>BlockScope</a:t>
            </a:r>
            <a:r>
              <a:rPr lang="en-HK" dirty="0"/>
              <a:t> (</a:t>
            </a:r>
            <a:r>
              <a:rPr lang="en-HK" dirty="0">
                <a:hlinkClick r:id="rId2"/>
              </a:rPr>
              <a:t>https://github.com/VPRLab/BlockScope</a:t>
            </a:r>
            <a:r>
              <a:rPr lang="en-HK" dirty="0"/>
              <a:t>), a novel search-based patch vs. code similarity analysis tool for discovering 100+ vulnerabilities in top blockchains.</a:t>
            </a:r>
            <a:br>
              <a:rPr lang="en-HK" dirty="0"/>
            </a:br>
            <a:endParaRPr lang="en-HK" dirty="0"/>
          </a:p>
          <a:p>
            <a:pPr marL="0" indent="0">
              <a:spcAft>
                <a:spcPts val="1200"/>
              </a:spcAft>
              <a:buNone/>
            </a:pPr>
            <a:r>
              <a:rPr lang="en-HK" dirty="0" err="1"/>
              <a:t>Analyzed</a:t>
            </a:r>
            <a:r>
              <a:rPr lang="en-HK" dirty="0"/>
              <a:t> vulnerabilities in BSC/Optimism/Base/Mantle (1 for BSC, 4 for Optimism, and 5 for Base/Mantle).</a:t>
            </a:r>
          </a:p>
        </p:txBody>
      </p:sp>
    </p:spTree>
    <p:extLst>
      <p:ext uri="{BB962C8B-B14F-4D97-AF65-F5344CB8AC3E}">
        <p14:creationId xmlns:p14="http://schemas.microsoft.com/office/powerpoint/2010/main" val="3279872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p:nvPr/>
        </p:nvSpPr>
        <p:spPr>
          <a:xfrm>
            <a:off x="3440950" y="2228675"/>
            <a:ext cx="3850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Exo 2"/>
              <a:ea typeface="Exo 2"/>
              <a:cs typeface="Exo 2"/>
              <a:sym typeface="Exo 2"/>
            </a:endParaRPr>
          </a:p>
        </p:txBody>
      </p:sp>
      <p:sp>
        <p:nvSpPr>
          <p:cNvPr id="68" name="Google Shape;68;p13"/>
          <p:cNvSpPr txBox="1">
            <a:spLocks noGrp="1"/>
          </p:cNvSpPr>
          <p:nvPr>
            <p:ph type="title"/>
          </p:nvPr>
        </p:nvSpPr>
        <p:spPr>
          <a:xfrm>
            <a:off x="1377200" y="1318500"/>
            <a:ext cx="6562800" cy="2506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dirty="0"/>
              <a:t>Thank you!</a:t>
            </a:r>
            <a:br>
              <a:rPr lang="en-US" dirty="0"/>
            </a:br>
            <a:r>
              <a:rPr lang="en-US" dirty="0"/>
              <a:t>Q&amp;A </a:t>
            </a:r>
            <a:r>
              <a:rPr lang="en-US" dirty="0">
                <a:sym typeface="Wingdings" pitchFamily="2" charset="2"/>
              </a:rPr>
              <a:t></a:t>
            </a:r>
            <a:br>
              <a:rPr lang="en-US" dirty="0">
                <a:sym typeface="Wingdings" pitchFamily="2" charset="2"/>
              </a:rPr>
            </a:br>
            <a:r>
              <a:rPr lang="en-US" dirty="0">
                <a:sym typeface="Wingdings" pitchFamily="2" charset="2"/>
              </a:rPr>
              <a:t>Contact: @</a:t>
            </a:r>
            <a:r>
              <a:rPr lang="en-US" dirty="0" err="1">
                <a:sym typeface="Wingdings" pitchFamily="2" charset="2"/>
              </a:rPr>
              <a:t>MagkDao</a:t>
            </a:r>
            <a:endParaRPr dirty="0"/>
          </a:p>
        </p:txBody>
      </p:sp>
      <p:sp>
        <p:nvSpPr>
          <p:cNvPr id="2" name="Slide Number Placeholder 1">
            <a:extLst>
              <a:ext uri="{FF2B5EF4-FFF2-40B4-BE49-F238E27FC236}">
                <a16:creationId xmlns:a16="http://schemas.microsoft.com/office/drawing/2014/main" id="{9057EAB8-62EC-0E4B-BA83-AEEA54E1F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5560-FF21-A34C-9409-46C9C99E6635}"/>
              </a:ext>
            </a:extLst>
          </p:cNvPr>
          <p:cNvSpPr>
            <a:spLocks noGrp="1"/>
          </p:cNvSpPr>
          <p:nvPr>
            <p:ph type="title"/>
          </p:nvPr>
        </p:nvSpPr>
        <p:spPr>
          <a:xfrm>
            <a:off x="952499" y="733675"/>
            <a:ext cx="7412011" cy="956400"/>
          </a:xfrm>
        </p:spPr>
        <p:txBody>
          <a:bodyPr>
            <a:normAutofit/>
          </a:bodyPr>
          <a:lstStyle/>
          <a:p>
            <a:r>
              <a:rPr lang="en-US" dirty="0"/>
              <a:t>Ethereum is also quite decentralized</a:t>
            </a:r>
          </a:p>
        </p:txBody>
      </p:sp>
      <p:sp>
        <p:nvSpPr>
          <p:cNvPr id="3" name="Text Placeholder 2">
            <a:extLst>
              <a:ext uri="{FF2B5EF4-FFF2-40B4-BE49-F238E27FC236}">
                <a16:creationId xmlns:a16="http://schemas.microsoft.com/office/drawing/2014/main" id="{DC394DFA-B80F-FF4D-A0FE-0E7BBBBD387D}"/>
              </a:ext>
            </a:extLst>
          </p:cNvPr>
          <p:cNvSpPr>
            <a:spLocks noGrp="1"/>
          </p:cNvSpPr>
          <p:nvPr>
            <p:ph type="body" idx="1"/>
          </p:nvPr>
        </p:nvSpPr>
        <p:spPr/>
        <p:txBody>
          <a:bodyPr/>
          <a:lstStyle/>
          <a:p>
            <a:endParaRPr lang="en-US"/>
          </a:p>
        </p:txBody>
      </p:sp>
      <p:pic>
        <p:nvPicPr>
          <p:cNvPr id="5" name="Picture 4" descr="Screens screenshot of a graph&#10;&#10;Description automatically generated">
            <a:extLst>
              <a:ext uri="{FF2B5EF4-FFF2-40B4-BE49-F238E27FC236}">
                <a16:creationId xmlns:a16="http://schemas.microsoft.com/office/drawing/2014/main" id="{D25430B6-2579-424C-B79F-10409EEFEC4A}"/>
              </a:ext>
            </a:extLst>
          </p:cNvPr>
          <p:cNvPicPr>
            <a:picLocks noChangeAspect="1"/>
          </p:cNvPicPr>
          <p:nvPr/>
        </p:nvPicPr>
        <p:blipFill>
          <a:blip r:embed="rId2"/>
          <a:stretch>
            <a:fillRect/>
          </a:stretch>
        </p:blipFill>
        <p:spPr>
          <a:xfrm>
            <a:off x="637082" y="1614628"/>
            <a:ext cx="7876979" cy="2627589"/>
          </a:xfrm>
          <a:prstGeom prst="rect">
            <a:avLst/>
          </a:prstGeom>
        </p:spPr>
      </p:pic>
      <p:sp>
        <p:nvSpPr>
          <p:cNvPr id="6" name="Slide Number Placeholder 5">
            <a:extLst>
              <a:ext uri="{FF2B5EF4-FFF2-40B4-BE49-F238E27FC236}">
                <a16:creationId xmlns:a16="http://schemas.microsoft.com/office/drawing/2014/main" id="{6E4530B9-E89F-D54F-9030-6CF7C56FB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extLst>
      <p:ext uri="{BB962C8B-B14F-4D97-AF65-F5344CB8AC3E}">
        <p14:creationId xmlns:p14="http://schemas.microsoft.com/office/powerpoint/2010/main" val="339176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B535B-AA8F-6946-91EE-B9296ABA7964}"/>
              </a:ext>
            </a:extLst>
          </p:cNvPr>
          <p:cNvSpPr>
            <a:spLocks noGrp="1"/>
          </p:cNvSpPr>
          <p:nvPr>
            <p:ph type="title"/>
          </p:nvPr>
        </p:nvSpPr>
        <p:spPr/>
        <p:txBody>
          <a:bodyPr>
            <a:normAutofit fontScale="90000"/>
          </a:bodyPr>
          <a:lstStyle/>
          <a:p>
            <a:r>
              <a:rPr lang="en-US" dirty="0"/>
              <a:t>Ethereum suffers from low throughput and expensive transaction fees</a:t>
            </a:r>
          </a:p>
        </p:txBody>
      </p:sp>
      <p:sp>
        <p:nvSpPr>
          <p:cNvPr id="3" name="Text Placeholder 2">
            <a:extLst>
              <a:ext uri="{FF2B5EF4-FFF2-40B4-BE49-F238E27FC236}">
                <a16:creationId xmlns:a16="http://schemas.microsoft.com/office/drawing/2014/main" id="{080F61C5-77A0-BE44-8A56-2E3955B93C2F}"/>
              </a:ext>
            </a:extLst>
          </p:cNvPr>
          <p:cNvSpPr>
            <a:spLocks noGrp="1"/>
          </p:cNvSpPr>
          <p:nvPr>
            <p:ph type="body" idx="1"/>
          </p:nvPr>
        </p:nvSpPr>
        <p:spPr/>
        <p:txBody>
          <a:bodyPr/>
          <a:lstStyle/>
          <a:p>
            <a:pPr marL="139700" indent="0">
              <a:buNone/>
            </a:pPr>
            <a:r>
              <a:rPr lang="en-US" dirty="0"/>
              <a:t>Ethereum currently has </a:t>
            </a:r>
            <a:r>
              <a:rPr lang="en-US" b="1" dirty="0"/>
              <a:t>only </a:t>
            </a:r>
            <a:r>
              <a:rPr lang="en-HK" b="1" dirty="0"/>
              <a:t>14.3 TPS </a:t>
            </a:r>
            <a:r>
              <a:rPr lang="en-US" dirty="0"/>
              <a:t>(transactions per second).</a:t>
            </a:r>
          </a:p>
          <a:p>
            <a:pPr marL="139700" indent="0">
              <a:buNone/>
            </a:pPr>
            <a:r>
              <a:rPr lang="en-US" dirty="0"/>
              <a:t>The transaction fee is now around </a:t>
            </a:r>
            <a:r>
              <a:rPr lang="en-US" b="1" dirty="0"/>
              <a:t>1USD</a:t>
            </a:r>
            <a:r>
              <a:rPr lang="en-US" dirty="0"/>
              <a:t> in the bear market but was high in the past.</a:t>
            </a:r>
          </a:p>
        </p:txBody>
      </p:sp>
      <p:sp>
        <p:nvSpPr>
          <p:cNvPr id="4" name="Slide Number Placeholder 3">
            <a:extLst>
              <a:ext uri="{FF2B5EF4-FFF2-40B4-BE49-F238E27FC236}">
                <a16:creationId xmlns:a16="http://schemas.microsoft.com/office/drawing/2014/main" id="{F0053B22-57A6-034E-865A-E15AFC4A1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pic>
        <p:nvPicPr>
          <p:cNvPr id="6" name="Picture 5" descr="A graph of a line graph&#10;&#10;Description automatically generated with medium confidence">
            <a:extLst>
              <a:ext uri="{FF2B5EF4-FFF2-40B4-BE49-F238E27FC236}">
                <a16:creationId xmlns:a16="http://schemas.microsoft.com/office/drawing/2014/main" id="{5F377630-AEAE-2B40-B06F-0E75F7BC8F54}"/>
              </a:ext>
            </a:extLst>
          </p:cNvPr>
          <p:cNvPicPr>
            <a:picLocks noChangeAspect="1"/>
          </p:cNvPicPr>
          <p:nvPr/>
        </p:nvPicPr>
        <p:blipFill rotWithShape="1">
          <a:blip r:embed="rId2"/>
          <a:srcRect t="33155"/>
          <a:stretch/>
        </p:blipFill>
        <p:spPr>
          <a:xfrm>
            <a:off x="1486056" y="2166538"/>
            <a:ext cx="6171888" cy="2330749"/>
          </a:xfrm>
          <a:prstGeom prst="rect">
            <a:avLst/>
          </a:prstGeom>
        </p:spPr>
      </p:pic>
    </p:spTree>
    <p:extLst>
      <p:ext uri="{BB962C8B-B14F-4D97-AF65-F5344CB8AC3E}">
        <p14:creationId xmlns:p14="http://schemas.microsoft.com/office/powerpoint/2010/main" val="324159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6980-B65A-F741-BC11-DDB237900280}"/>
              </a:ext>
            </a:extLst>
          </p:cNvPr>
          <p:cNvSpPr>
            <a:spLocks noGrp="1"/>
          </p:cNvSpPr>
          <p:nvPr>
            <p:ph type="title"/>
          </p:nvPr>
        </p:nvSpPr>
        <p:spPr/>
        <p:txBody>
          <a:bodyPr>
            <a:normAutofit fontScale="90000"/>
          </a:bodyPr>
          <a:lstStyle/>
          <a:p>
            <a:r>
              <a:rPr lang="en-US" dirty="0"/>
              <a:t>Third-party layer-2 blockchain networks have emerged in recent years</a:t>
            </a:r>
          </a:p>
        </p:txBody>
      </p:sp>
      <p:sp>
        <p:nvSpPr>
          <p:cNvPr id="4" name="Slide Number Placeholder 3">
            <a:extLst>
              <a:ext uri="{FF2B5EF4-FFF2-40B4-BE49-F238E27FC236}">
                <a16:creationId xmlns:a16="http://schemas.microsoft.com/office/drawing/2014/main" id="{C55A26A6-0597-0347-A375-1E7A962542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pic>
        <p:nvPicPr>
          <p:cNvPr id="6" name="Picture 5" descr="A screenshot of a computer&#10;&#10;Description automatically generated">
            <a:extLst>
              <a:ext uri="{FF2B5EF4-FFF2-40B4-BE49-F238E27FC236}">
                <a16:creationId xmlns:a16="http://schemas.microsoft.com/office/drawing/2014/main" id="{0533DD2C-22FB-6A45-8806-EE71618F955E}"/>
              </a:ext>
            </a:extLst>
          </p:cNvPr>
          <p:cNvPicPr>
            <a:picLocks noChangeAspect="1"/>
          </p:cNvPicPr>
          <p:nvPr/>
        </p:nvPicPr>
        <p:blipFill>
          <a:blip r:embed="rId3"/>
          <a:stretch>
            <a:fillRect/>
          </a:stretch>
        </p:blipFill>
        <p:spPr>
          <a:xfrm>
            <a:off x="952500" y="1598946"/>
            <a:ext cx="4001749" cy="2874572"/>
          </a:xfrm>
          <a:prstGeom prst="rect">
            <a:avLst/>
          </a:prstGeom>
        </p:spPr>
      </p:pic>
      <p:pic>
        <p:nvPicPr>
          <p:cNvPr id="8" name="Picture 7" descr="A yellow text on a white background&#10;&#10;Description automatically generated">
            <a:extLst>
              <a:ext uri="{FF2B5EF4-FFF2-40B4-BE49-F238E27FC236}">
                <a16:creationId xmlns:a16="http://schemas.microsoft.com/office/drawing/2014/main" id="{E4000A1F-87A5-A04C-B06B-9E0C11A17C74}"/>
              </a:ext>
            </a:extLst>
          </p:cNvPr>
          <p:cNvPicPr>
            <a:picLocks noChangeAspect="1"/>
          </p:cNvPicPr>
          <p:nvPr/>
        </p:nvPicPr>
        <p:blipFill>
          <a:blip r:embed="rId4"/>
          <a:stretch>
            <a:fillRect/>
          </a:stretch>
        </p:blipFill>
        <p:spPr>
          <a:xfrm>
            <a:off x="6036349" y="1658114"/>
            <a:ext cx="1958819" cy="555486"/>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4F70352C-B59A-2D46-8851-E97EE8854842}"/>
              </a:ext>
            </a:extLst>
          </p:cNvPr>
          <p:cNvPicPr>
            <a:picLocks noChangeAspect="1"/>
          </p:cNvPicPr>
          <p:nvPr/>
        </p:nvPicPr>
        <p:blipFill rotWithShape="1">
          <a:blip r:embed="rId5"/>
          <a:srcRect t="4282" b="2632"/>
          <a:stretch/>
        </p:blipFill>
        <p:spPr>
          <a:xfrm>
            <a:off x="5891808" y="2385360"/>
            <a:ext cx="2247900" cy="528197"/>
          </a:xfrm>
          <a:prstGeom prst="rect">
            <a:avLst/>
          </a:prstGeom>
        </p:spPr>
      </p:pic>
      <p:pic>
        <p:nvPicPr>
          <p:cNvPr id="12" name="Picture 11" descr="A close up of a logo&#10;&#10;Description automatically generated">
            <a:extLst>
              <a:ext uri="{FF2B5EF4-FFF2-40B4-BE49-F238E27FC236}">
                <a16:creationId xmlns:a16="http://schemas.microsoft.com/office/drawing/2014/main" id="{C82E0B94-2841-5444-A702-7BB8DFF94CC9}"/>
              </a:ext>
            </a:extLst>
          </p:cNvPr>
          <p:cNvPicPr>
            <a:picLocks noChangeAspect="1"/>
          </p:cNvPicPr>
          <p:nvPr/>
        </p:nvPicPr>
        <p:blipFill rotWithShape="1">
          <a:blip r:embed="rId6"/>
          <a:srcRect t="-240" b="257"/>
          <a:stretch/>
        </p:blipFill>
        <p:spPr>
          <a:xfrm>
            <a:off x="5866105" y="3135788"/>
            <a:ext cx="2299306" cy="473054"/>
          </a:xfrm>
          <a:prstGeom prst="rect">
            <a:avLst/>
          </a:prstGeom>
        </p:spPr>
      </p:pic>
      <p:pic>
        <p:nvPicPr>
          <p:cNvPr id="14" name="Picture 13" descr="A blue text on a white background&#10;&#10;Description automatically generated">
            <a:extLst>
              <a:ext uri="{FF2B5EF4-FFF2-40B4-BE49-F238E27FC236}">
                <a16:creationId xmlns:a16="http://schemas.microsoft.com/office/drawing/2014/main" id="{AD2BB777-C3E6-AF4D-914A-1B0DEAFB35F8}"/>
              </a:ext>
            </a:extLst>
          </p:cNvPr>
          <p:cNvPicPr>
            <a:picLocks noChangeAspect="1"/>
          </p:cNvPicPr>
          <p:nvPr/>
        </p:nvPicPr>
        <p:blipFill rotWithShape="1">
          <a:blip r:embed="rId7"/>
          <a:srcRect l="2593" t="9335" r="1537" b="10994"/>
          <a:stretch/>
        </p:blipFill>
        <p:spPr>
          <a:xfrm>
            <a:off x="5968951" y="3831073"/>
            <a:ext cx="2093613" cy="570455"/>
          </a:xfrm>
          <a:prstGeom prst="rect">
            <a:avLst/>
          </a:prstGeom>
        </p:spPr>
      </p:pic>
    </p:spTree>
    <p:extLst>
      <p:ext uri="{BB962C8B-B14F-4D97-AF65-F5344CB8AC3E}">
        <p14:creationId xmlns:p14="http://schemas.microsoft.com/office/powerpoint/2010/main" val="4030774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72529-6AC1-0046-8F78-C49D15E0819F}"/>
              </a:ext>
            </a:extLst>
          </p:cNvPr>
          <p:cNvSpPr>
            <a:spLocks noGrp="1"/>
          </p:cNvSpPr>
          <p:nvPr>
            <p:ph type="title"/>
          </p:nvPr>
        </p:nvSpPr>
        <p:spPr/>
        <p:txBody>
          <a:bodyPr>
            <a:normAutofit/>
          </a:bodyPr>
          <a:lstStyle/>
          <a:p>
            <a:r>
              <a:rPr lang="en-US" dirty="0"/>
              <a:t>They copy &amp; customize Ethereum</a:t>
            </a:r>
          </a:p>
        </p:txBody>
      </p:sp>
      <p:pic>
        <p:nvPicPr>
          <p:cNvPr id="5" name="Picture 4" descr="A screenshot of a computer&#10;&#10;Description automatically generated">
            <a:extLst>
              <a:ext uri="{FF2B5EF4-FFF2-40B4-BE49-F238E27FC236}">
                <a16:creationId xmlns:a16="http://schemas.microsoft.com/office/drawing/2014/main" id="{55564E1F-5573-BB47-8AA0-11529D74E9EA}"/>
              </a:ext>
            </a:extLst>
          </p:cNvPr>
          <p:cNvPicPr>
            <a:picLocks noChangeAspect="1"/>
          </p:cNvPicPr>
          <p:nvPr/>
        </p:nvPicPr>
        <p:blipFill rotWithShape="1">
          <a:blip r:embed="rId2"/>
          <a:srcRect l="-1" t="1515" r="574" b="17397"/>
          <a:stretch/>
        </p:blipFill>
        <p:spPr>
          <a:xfrm>
            <a:off x="1229505" y="1431587"/>
            <a:ext cx="6684989" cy="2978238"/>
          </a:xfrm>
          <a:prstGeom prst="rect">
            <a:avLst/>
          </a:prstGeom>
        </p:spPr>
      </p:pic>
      <p:sp>
        <p:nvSpPr>
          <p:cNvPr id="6" name="Slide Number Placeholder 5">
            <a:extLst>
              <a:ext uri="{FF2B5EF4-FFF2-40B4-BE49-F238E27FC236}">
                <a16:creationId xmlns:a16="http://schemas.microsoft.com/office/drawing/2014/main" id="{694FC701-9820-4445-BD10-A416F73868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207657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E0A6-EEE2-E74A-857D-8D68770AD90A}"/>
              </a:ext>
            </a:extLst>
          </p:cNvPr>
          <p:cNvSpPr>
            <a:spLocks noGrp="1"/>
          </p:cNvSpPr>
          <p:nvPr>
            <p:ph type="title"/>
          </p:nvPr>
        </p:nvSpPr>
        <p:spPr/>
        <p:txBody>
          <a:bodyPr/>
          <a:lstStyle/>
          <a:p>
            <a:r>
              <a:rPr lang="en-US" dirty="0"/>
              <a:t>They copy &amp; customize Ethereum</a:t>
            </a:r>
          </a:p>
        </p:txBody>
      </p:sp>
      <p:sp>
        <p:nvSpPr>
          <p:cNvPr id="4" name="Slide Number Placeholder 3">
            <a:extLst>
              <a:ext uri="{FF2B5EF4-FFF2-40B4-BE49-F238E27FC236}">
                <a16:creationId xmlns:a16="http://schemas.microsoft.com/office/drawing/2014/main" id="{CC9F2C97-BFE7-B247-BFC3-E018B7FD9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Picture 5" descr="A table with text and numbers&#10;&#10;Description automatically generated">
            <a:extLst>
              <a:ext uri="{FF2B5EF4-FFF2-40B4-BE49-F238E27FC236}">
                <a16:creationId xmlns:a16="http://schemas.microsoft.com/office/drawing/2014/main" id="{173C19CE-F330-7C46-96EE-1BA06A8DBB0B}"/>
              </a:ext>
            </a:extLst>
          </p:cNvPr>
          <p:cNvPicPr>
            <a:picLocks noChangeAspect="1"/>
          </p:cNvPicPr>
          <p:nvPr/>
        </p:nvPicPr>
        <p:blipFill rotWithShape="1">
          <a:blip r:embed="rId2"/>
          <a:srcRect l="507" t="1911" r="408" b="1520"/>
          <a:stretch/>
        </p:blipFill>
        <p:spPr>
          <a:xfrm>
            <a:off x="1041816" y="1476532"/>
            <a:ext cx="7060367" cy="2703518"/>
          </a:xfrm>
          <a:prstGeom prst="rect">
            <a:avLst/>
          </a:prstGeom>
        </p:spPr>
      </p:pic>
    </p:spTree>
    <p:extLst>
      <p:ext uri="{BB962C8B-B14F-4D97-AF65-F5344CB8AC3E}">
        <p14:creationId xmlns:p14="http://schemas.microsoft.com/office/powerpoint/2010/main" val="379636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D3E-ED4F-1146-9B2C-17B6607BAC2A}"/>
              </a:ext>
            </a:extLst>
          </p:cNvPr>
          <p:cNvSpPr>
            <a:spLocks noGrp="1"/>
          </p:cNvSpPr>
          <p:nvPr>
            <p:ph type="title"/>
          </p:nvPr>
        </p:nvSpPr>
        <p:spPr>
          <a:xfrm>
            <a:off x="952499" y="733675"/>
            <a:ext cx="7352051" cy="956400"/>
          </a:xfrm>
        </p:spPr>
        <p:txBody>
          <a:bodyPr>
            <a:normAutofit/>
          </a:bodyPr>
          <a:lstStyle/>
          <a:p>
            <a:r>
              <a:rPr lang="en-US" dirty="0"/>
              <a:t>The architecture between Ethereum and its layer-2 blockchain networks</a:t>
            </a:r>
          </a:p>
        </p:txBody>
      </p:sp>
      <p:sp>
        <p:nvSpPr>
          <p:cNvPr id="4" name="Slide Number Placeholder 3">
            <a:extLst>
              <a:ext uri="{FF2B5EF4-FFF2-40B4-BE49-F238E27FC236}">
                <a16:creationId xmlns:a16="http://schemas.microsoft.com/office/drawing/2014/main" id="{A72E10A7-4A12-134C-A6FC-4D58961E7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pic>
        <p:nvPicPr>
          <p:cNvPr id="6" name="Picture 5" descr="A diagram of a blockchain ledger&#10;&#10;Description automatically generated">
            <a:extLst>
              <a:ext uri="{FF2B5EF4-FFF2-40B4-BE49-F238E27FC236}">
                <a16:creationId xmlns:a16="http://schemas.microsoft.com/office/drawing/2014/main" id="{3871A170-DE35-944F-848C-35D0F9B027B8}"/>
              </a:ext>
            </a:extLst>
          </p:cNvPr>
          <p:cNvPicPr>
            <a:picLocks noChangeAspect="1"/>
          </p:cNvPicPr>
          <p:nvPr/>
        </p:nvPicPr>
        <p:blipFill>
          <a:blip r:embed="rId2"/>
          <a:stretch>
            <a:fillRect/>
          </a:stretch>
        </p:blipFill>
        <p:spPr>
          <a:xfrm>
            <a:off x="1579744" y="1594126"/>
            <a:ext cx="5984513" cy="2883795"/>
          </a:xfrm>
          <a:prstGeom prst="rect">
            <a:avLst/>
          </a:prstGeom>
        </p:spPr>
      </p:pic>
      <p:sp>
        <p:nvSpPr>
          <p:cNvPr id="7" name="TextBox 6">
            <a:extLst>
              <a:ext uri="{FF2B5EF4-FFF2-40B4-BE49-F238E27FC236}">
                <a16:creationId xmlns:a16="http://schemas.microsoft.com/office/drawing/2014/main" id="{F72E7FFA-EC70-C442-A759-70A5932CA639}"/>
              </a:ext>
            </a:extLst>
          </p:cNvPr>
          <p:cNvSpPr txBox="1"/>
          <p:nvPr/>
        </p:nvSpPr>
        <p:spPr>
          <a:xfrm>
            <a:off x="1491522" y="3939312"/>
            <a:ext cx="1004340" cy="307777"/>
          </a:xfrm>
          <a:prstGeom prst="rect">
            <a:avLst/>
          </a:prstGeom>
          <a:noFill/>
        </p:spPr>
        <p:txBody>
          <a:bodyPr wrap="square" rtlCol="0">
            <a:spAutoFit/>
          </a:bodyPr>
          <a:lstStyle/>
          <a:p>
            <a:r>
              <a:rPr lang="en-US" b="1" dirty="0">
                <a:solidFill>
                  <a:srgbClr val="C00000"/>
                </a:solidFill>
              </a:rPr>
              <a:t>Ethereum</a:t>
            </a:r>
          </a:p>
        </p:txBody>
      </p:sp>
      <p:sp>
        <p:nvSpPr>
          <p:cNvPr id="8" name="TextBox 7">
            <a:extLst>
              <a:ext uri="{FF2B5EF4-FFF2-40B4-BE49-F238E27FC236}">
                <a16:creationId xmlns:a16="http://schemas.microsoft.com/office/drawing/2014/main" id="{5EC77F5E-E4F6-4845-A2BB-8530C47116DF}"/>
              </a:ext>
            </a:extLst>
          </p:cNvPr>
          <p:cNvSpPr txBox="1"/>
          <p:nvPr/>
        </p:nvSpPr>
        <p:spPr>
          <a:xfrm>
            <a:off x="3892447" y="2669851"/>
            <a:ext cx="574622" cy="307777"/>
          </a:xfrm>
          <a:prstGeom prst="rect">
            <a:avLst/>
          </a:prstGeom>
          <a:noFill/>
        </p:spPr>
        <p:txBody>
          <a:bodyPr wrap="square" rtlCol="0">
            <a:spAutoFit/>
          </a:bodyPr>
          <a:lstStyle/>
          <a:p>
            <a:r>
              <a:rPr lang="en-US" b="1" dirty="0">
                <a:solidFill>
                  <a:srgbClr val="C00000"/>
                </a:solidFill>
              </a:rPr>
              <a:t>EVM</a:t>
            </a:r>
          </a:p>
        </p:txBody>
      </p:sp>
      <p:sp>
        <p:nvSpPr>
          <p:cNvPr id="9" name="TextBox 8">
            <a:extLst>
              <a:ext uri="{FF2B5EF4-FFF2-40B4-BE49-F238E27FC236}">
                <a16:creationId xmlns:a16="http://schemas.microsoft.com/office/drawing/2014/main" id="{726F21A6-76A0-794F-8863-15E9B53B6F05}"/>
              </a:ext>
            </a:extLst>
          </p:cNvPr>
          <p:cNvSpPr txBox="1"/>
          <p:nvPr/>
        </p:nvSpPr>
        <p:spPr>
          <a:xfrm>
            <a:off x="539646" y="4338070"/>
            <a:ext cx="1956216" cy="230832"/>
          </a:xfrm>
          <a:prstGeom prst="rect">
            <a:avLst/>
          </a:prstGeom>
          <a:noFill/>
        </p:spPr>
        <p:txBody>
          <a:bodyPr wrap="square" rtlCol="0">
            <a:spAutoFit/>
          </a:bodyPr>
          <a:lstStyle/>
          <a:p>
            <a:r>
              <a:rPr lang="en-US" sz="900" dirty="0"/>
              <a:t>Source: arXiv:2310.03616</a:t>
            </a:r>
          </a:p>
        </p:txBody>
      </p:sp>
    </p:spTree>
    <p:extLst>
      <p:ext uri="{BB962C8B-B14F-4D97-AF65-F5344CB8AC3E}">
        <p14:creationId xmlns:p14="http://schemas.microsoft.com/office/powerpoint/2010/main" val="197506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7AE-44A0-0349-8153-7469F2B0D5E7}"/>
              </a:ext>
            </a:extLst>
          </p:cNvPr>
          <p:cNvSpPr>
            <a:spLocks noGrp="1"/>
          </p:cNvSpPr>
          <p:nvPr>
            <p:ph type="title"/>
          </p:nvPr>
        </p:nvSpPr>
        <p:spPr/>
        <p:txBody>
          <a:bodyPr>
            <a:normAutofit/>
          </a:bodyPr>
          <a:lstStyle/>
          <a:p>
            <a:r>
              <a:rPr lang="en-US" dirty="0"/>
              <a:t>Our Tool: </a:t>
            </a:r>
            <a:r>
              <a:rPr lang="en-US" dirty="0" err="1"/>
              <a:t>BlockScope</a:t>
            </a:r>
            <a:endParaRPr lang="en-US" sz="1200" dirty="0"/>
          </a:p>
        </p:txBody>
      </p:sp>
      <p:sp>
        <p:nvSpPr>
          <p:cNvPr id="3" name="Text Placeholder 2">
            <a:extLst>
              <a:ext uri="{FF2B5EF4-FFF2-40B4-BE49-F238E27FC236}">
                <a16:creationId xmlns:a16="http://schemas.microsoft.com/office/drawing/2014/main" id="{7BB24694-0F9B-954B-BB0E-EB6D93319AA5}"/>
              </a:ext>
            </a:extLst>
          </p:cNvPr>
          <p:cNvSpPr>
            <a:spLocks noGrp="1"/>
          </p:cNvSpPr>
          <p:nvPr>
            <p:ph type="body" idx="1"/>
          </p:nvPr>
        </p:nvSpPr>
        <p:spPr>
          <a:xfrm>
            <a:off x="856211" y="1268361"/>
            <a:ext cx="7335289" cy="2799927"/>
          </a:xfrm>
        </p:spPr>
        <p:txBody>
          <a:bodyPr>
            <a:normAutofit/>
          </a:bodyPr>
          <a:lstStyle/>
          <a:p>
            <a:pPr marL="139700" indent="0">
              <a:buNone/>
            </a:pPr>
            <a:r>
              <a:rPr lang="en-US" sz="1600" dirty="0"/>
              <a:t>A novel </a:t>
            </a:r>
            <a:r>
              <a:rPr lang="en-US" sz="1600" u="sng" dirty="0"/>
              <a:t>patch-based</a:t>
            </a:r>
            <a:r>
              <a:rPr lang="en-US" sz="1600" dirty="0"/>
              <a:t> clone detection tool for </a:t>
            </a:r>
            <a:r>
              <a:rPr lang="en-US" sz="1600" u="sng" dirty="0"/>
              <a:t>propagated vulnerabilities </a:t>
            </a:r>
            <a:r>
              <a:rPr lang="en-US" sz="1600" dirty="0"/>
              <a:t>in forked blockchain projects.</a:t>
            </a:r>
          </a:p>
        </p:txBody>
      </p:sp>
      <p:sp>
        <p:nvSpPr>
          <p:cNvPr id="4" name="Slide Number Placeholder 3">
            <a:extLst>
              <a:ext uri="{FF2B5EF4-FFF2-40B4-BE49-F238E27FC236}">
                <a16:creationId xmlns:a16="http://schemas.microsoft.com/office/drawing/2014/main" id="{DBC01EE5-627B-424E-ABBC-53775D30C7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pic>
        <p:nvPicPr>
          <p:cNvPr id="11" name="Picture 10">
            <a:extLst>
              <a:ext uri="{FF2B5EF4-FFF2-40B4-BE49-F238E27FC236}">
                <a16:creationId xmlns:a16="http://schemas.microsoft.com/office/drawing/2014/main" id="{A8BC7834-CD5C-384E-98D6-97E9F8481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829940"/>
            <a:ext cx="7093405" cy="1735037"/>
          </a:xfrm>
          <a:prstGeom prst="rect">
            <a:avLst/>
          </a:prstGeom>
        </p:spPr>
      </p:pic>
      <p:sp>
        <p:nvSpPr>
          <p:cNvPr id="12" name="Rounded Rectangle 11">
            <a:extLst>
              <a:ext uri="{FF2B5EF4-FFF2-40B4-BE49-F238E27FC236}">
                <a16:creationId xmlns:a16="http://schemas.microsoft.com/office/drawing/2014/main" id="{8BE8ECF5-065B-8142-B9B0-27906E4FAE70}"/>
              </a:ext>
            </a:extLst>
          </p:cNvPr>
          <p:cNvSpPr/>
          <p:nvPr/>
        </p:nvSpPr>
        <p:spPr>
          <a:xfrm>
            <a:off x="715567" y="3704842"/>
            <a:ext cx="7799166"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1. Leverage patch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code contexts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 locate only potentially relevant code</a:t>
            </a:r>
          </a:p>
        </p:txBody>
      </p:sp>
      <p:sp>
        <p:nvSpPr>
          <p:cNvPr id="13" name="Rounded Rectangle 12">
            <a:extLst>
              <a:ext uri="{FF2B5EF4-FFF2-40B4-BE49-F238E27FC236}">
                <a16:creationId xmlns:a16="http://schemas.microsoft.com/office/drawing/2014/main" id="{45E548BD-BD8A-DE44-A09A-5FF500DC0041}"/>
              </a:ext>
            </a:extLst>
          </p:cNvPr>
          <p:cNvSpPr/>
          <p:nvPr/>
        </p:nvSpPr>
        <p:spPr>
          <a:xfrm>
            <a:off x="715567" y="4147385"/>
            <a:ext cx="7799167" cy="321590"/>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2.</a:t>
            </a:r>
            <a:r>
              <a:rPr kumimoji="0" lang="zh-CN" alt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Adopt </a:t>
            </a:r>
            <a:r>
              <a:rPr kumimoji="0" lang="en-US" altLang="zh-CN" sz="2000" b="0" i="0" u="none" strike="noStrike" kern="1200" cap="none" spc="0" normalizeH="0" baseline="0" noProof="0" dirty="0">
                <a:ln>
                  <a:noFill/>
                </a:ln>
                <a:solidFill>
                  <a:srgbClr val="FFFF00"/>
                </a:solidFill>
                <a:effectLst/>
                <a:uLnTx/>
                <a:uFillTx/>
                <a:latin typeface="Calibri" panose="020F0502020204030204"/>
                <a:ea typeface="等线" panose="02010600030101010101" pitchFamily="2" charset="-122"/>
                <a:cs typeface="+mn-cs"/>
              </a:rPr>
              <a:t>similarity-based</a:t>
            </a:r>
            <a:r>
              <a:rPr kumimoji="0" lang="en-US" altLang="zh-CN" sz="20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 code match for being immune to clone variants</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82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1.9|9.1|7.7|37.3|8.2"/>
</p:tagLst>
</file>

<file path=ppt/tags/tag2.xml><?xml version="1.0" encoding="utf-8"?>
<p:tagLst xmlns:a="http://schemas.openxmlformats.org/drawingml/2006/main" xmlns:r="http://schemas.openxmlformats.org/officeDocument/2006/relationships" xmlns:p="http://schemas.openxmlformats.org/presentationml/2006/main">
  <p:tag name="TIMING" val="|30.2|21.1|0.8|19.8|1.7"/>
</p:tagLst>
</file>

<file path=ppt/tags/tag3.xml><?xml version="1.0" encoding="utf-8"?>
<p:tagLst xmlns:a="http://schemas.openxmlformats.org/drawingml/2006/main" xmlns:r="http://schemas.openxmlformats.org/officeDocument/2006/relationships" xmlns:p="http://schemas.openxmlformats.org/presentationml/2006/main">
  <p:tag name="TIMING" val="|40|23.8|19.6|9.3|13.8"/>
</p:tagLst>
</file>

<file path=ppt/tags/tag4.xml><?xml version="1.0" encoding="utf-8"?>
<p:tagLst xmlns:a="http://schemas.openxmlformats.org/drawingml/2006/main" xmlns:r="http://schemas.openxmlformats.org/officeDocument/2006/relationships" xmlns:p="http://schemas.openxmlformats.org/presentationml/2006/main">
  <p:tag name="TIMING" val="|14.4|14.1|12.1"/>
</p:tagLst>
</file>

<file path=ppt/tags/tag5.xml><?xml version="1.0" encoding="utf-8"?>
<p:tagLst xmlns:a="http://schemas.openxmlformats.org/drawingml/2006/main" xmlns:r="http://schemas.openxmlformats.org/officeDocument/2006/relationships" xmlns:p="http://schemas.openxmlformats.org/presentationml/2006/main">
  <p:tag name="TIMING" val="|21.2|14.1"/>
</p:tagLst>
</file>

<file path=ppt/tags/tag6.xml><?xml version="1.0" encoding="utf-8"?>
<p:tagLst xmlns:a="http://schemas.openxmlformats.org/drawingml/2006/main" xmlns:r="http://schemas.openxmlformats.org/officeDocument/2006/relationships" xmlns:p="http://schemas.openxmlformats.org/presentationml/2006/main">
  <p:tag name="TIMING" val="|35.4|23.9"/>
</p:tagLst>
</file>

<file path=ppt/tags/tag7.xml><?xml version="1.0" encoding="utf-8"?>
<p:tagLst xmlns:a="http://schemas.openxmlformats.org/drawingml/2006/main" xmlns:r="http://schemas.openxmlformats.org/officeDocument/2006/relationships" xmlns:p="http://schemas.openxmlformats.org/presentationml/2006/main">
  <p:tag name="TIMING" val="|26.4|15.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2656</TotalTime>
  <Words>3059</Words>
  <Application>Microsoft Macintosh PowerPoint</Application>
  <PresentationFormat>On-screen Show (16:9)</PresentationFormat>
  <Paragraphs>310</Paragraphs>
  <Slides>26</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Calibri</vt:lpstr>
      <vt:lpstr>Cambria Math</vt:lpstr>
      <vt:lpstr>Exo 2</vt:lpstr>
      <vt:lpstr>Arial</vt:lpstr>
      <vt:lpstr>Orbitron</vt:lpstr>
      <vt:lpstr>Courier New</vt:lpstr>
      <vt:lpstr>Consolas</vt:lpstr>
      <vt:lpstr>Calibri Light</vt:lpstr>
      <vt:lpstr>Times New Roman</vt:lpstr>
      <vt:lpstr>Simple Light</vt:lpstr>
      <vt:lpstr>Office Theme</vt:lpstr>
      <vt:lpstr>Discovering and Investigating Propagated Vulnerabilities from Ethereum to Its Layer-2 Blockchains</vt:lpstr>
      <vt:lpstr>Ethereum is the most popular blockchain for hosting smart contracts</vt:lpstr>
      <vt:lpstr>Ethereum is also quite decentralized</vt:lpstr>
      <vt:lpstr>Ethereum suffers from low throughput and expensive transaction fees</vt:lpstr>
      <vt:lpstr>Third-party layer-2 blockchain networks have emerged in recent years</vt:lpstr>
      <vt:lpstr>They copy &amp; customize Ethereum</vt:lpstr>
      <vt:lpstr>They copy &amp; customize Ethereum</vt:lpstr>
      <vt:lpstr>The architecture between Ethereum and its layer-2 blockchain networks</vt:lpstr>
      <vt:lpstr>Our Tool: BlockScope</vt:lpstr>
      <vt:lpstr>Context-based Candidate Clone Search</vt:lpstr>
      <vt:lpstr>A New Way of Calculating Code Similarity</vt:lpstr>
      <vt:lpstr>BlockScope vs. State-of-the-art Tools</vt:lpstr>
      <vt:lpstr>Detection Results (34 Patches from BTC &amp; 6-&gt;19 from ETH)</vt:lpstr>
      <vt:lpstr>Investigation of Propagated Vulnerabilities</vt:lpstr>
      <vt:lpstr>Our Limitation</vt:lpstr>
      <vt:lpstr>Vulnerability Report Response</vt:lpstr>
      <vt:lpstr>Our vulnerability discovery in BSC/Optimism/Base/Mantle</vt:lpstr>
      <vt:lpstr>CVE-2022-29177 in Binance BSC</vt:lpstr>
      <vt:lpstr>CVE-2022-29177 in Binance BSC</vt:lpstr>
      <vt:lpstr>CVE-2020-26265 in Optimism</vt:lpstr>
      <vt:lpstr>CVE-2020-26265 in Optimism</vt:lpstr>
      <vt:lpstr>CVE-2020-26264 in Base</vt:lpstr>
      <vt:lpstr>CVE-2021-39137 in Mantle</vt:lpstr>
      <vt:lpstr>Acknowledgement</vt:lpstr>
      <vt:lpstr>Takeaway</vt:lpstr>
      <vt:lpstr>Thank you! Q&amp;A  Contact: @MagkDao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Talk or Training Titles Here</dc:title>
  <cp:lastModifiedBy>Wu Daoyuan</cp:lastModifiedBy>
  <cp:revision>117</cp:revision>
  <dcterms:modified xsi:type="dcterms:W3CDTF">2024-08-30T04:42:34Z</dcterms:modified>
</cp:coreProperties>
</file>